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image" Target="../media/image20.svg"/><Relationship Id="rId8" Type="http://schemas.openxmlformats.org/officeDocument/2006/relationships/image" Target="../media/image19.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svg"/><Relationship Id="rId2" Type="http://schemas.openxmlformats.org/officeDocument/2006/relationships/image" Target="../media/image13.png"/><Relationship Id="rId10" Type="http://schemas.openxmlformats.org/officeDocument/2006/relationships/slideLayout" Target="../slideLayouts/slideLayout7.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grpSp>
        <p:nvGrpSpPr>
          <p:cNvPr id="9" name="Group 9"/>
          <p:cNvGrpSpPr/>
          <p:nvPr/>
        </p:nvGrpSpPr>
        <p:grpSpPr>
          <a:xfrm rot="0">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60"/>
                </a:lnSpc>
              </a:pPr>
            </a:p>
          </p:txBody>
        </p:sp>
      </p:grpSp>
      <p:sp>
        <p:nvSpPr>
          <p:cNvPr id="12" name="TextBox 12"/>
          <p:cNvSpPr txBox="1"/>
          <p:nvPr/>
        </p:nvSpPr>
        <p:spPr>
          <a:xfrm>
            <a:off x="1743075" y="554603"/>
            <a:ext cx="10756200" cy="4755902"/>
          </a:xfrm>
          <a:prstGeom prst="rect">
            <a:avLst/>
          </a:prstGeom>
        </p:spPr>
        <p:txBody>
          <a:bodyPr lIns="0" tIns="0" rIns="0" bIns="0" rtlCol="0" anchor="t">
            <a:spAutoFit/>
          </a:bodyPr>
          <a:lstStyle/>
          <a:p>
            <a:pPr>
              <a:lnSpc>
                <a:spcPts val="11815"/>
              </a:lnSpc>
            </a:pPr>
            <a:r>
              <a:rPr lang="en-US" sz="12305">
                <a:solidFill>
                  <a:srgbClr val="1C5739"/>
                </a:solidFill>
                <a:latin typeface="Codec Pro ExtraBold" panose="00000700000000000000"/>
              </a:rPr>
              <a:t>HUMAN RESPONSE IDENTIFIER</a:t>
            </a:r>
            <a:endParaRPr lang="en-US" sz="12305">
              <a:solidFill>
                <a:srgbClr val="1C5739"/>
              </a:solidFill>
              <a:latin typeface="Codec Pro ExtraBold" panose="00000700000000000000"/>
            </a:endParaRPr>
          </a:p>
        </p:txBody>
      </p:sp>
      <p:sp>
        <p:nvSpPr>
          <p:cNvPr id="13" name="Freeform 13"/>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543050" y="6321433"/>
            <a:ext cx="13805240" cy="661185"/>
          </a:xfrm>
          <a:prstGeom prst="rect">
            <a:avLst/>
          </a:prstGeom>
        </p:spPr>
        <p:txBody>
          <a:bodyPr lIns="0" tIns="0" rIns="0" bIns="0" rtlCol="0" anchor="t">
            <a:spAutoFit/>
          </a:bodyPr>
          <a:lstStyle/>
          <a:p>
            <a:pPr algn="ctr">
              <a:lnSpc>
                <a:spcPts val="5335"/>
              </a:lnSpc>
              <a:spcBef>
                <a:spcPct val="0"/>
              </a:spcBef>
            </a:pPr>
            <a:r>
              <a:rPr lang="en-US" sz="4105">
                <a:solidFill>
                  <a:srgbClr val="1C5739"/>
                </a:solidFill>
                <a:latin typeface="Open Sauce" panose="00000500000000000000"/>
              </a:rPr>
              <a:t>“Spotting Real vs AI”</a:t>
            </a:r>
            <a:endParaRPr lang="en-US" sz="4105">
              <a:solidFill>
                <a:srgbClr val="1C5739"/>
              </a:solidFill>
              <a:latin typeface="Open Sauce"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233952" y="0"/>
          <a:ext cx="16525660" cy="17080534"/>
        </p:xfrm>
        <a:graphic>
          <a:graphicData uri="http://schemas.openxmlformats.org/drawingml/2006/table">
            <a:tbl>
              <a:tblPr/>
              <a:tblGrid>
                <a:gridCol w="3632459"/>
                <a:gridCol w="1842202"/>
                <a:gridCol w="2687602"/>
                <a:gridCol w="2115714"/>
                <a:gridCol w="2588143"/>
                <a:gridCol w="3134758"/>
                <a:gridCol w="524782"/>
              </a:tblGrid>
              <a:tr h="10263725">
                <a:tc>
                  <a:txBody>
                    <a:bodyPr rtlCol="0"/>
                    <a:lstStyle/>
                    <a:p>
                      <a:pPr algn="ctr">
                        <a:lnSpc>
                          <a:spcPts val="5040"/>
                        </a:lnSpc>
                        <a:defRPr/>
                      </a:pPr>
                      <a:r>
                        <a:rPr lang="en-US" sz="3600">
                          <a:solidFill>
                            <a:srgbClr val="000000"/>
                          </a:solidFill>
                          <a:latin typeface="Open Sauce Bold" panose="00000500000000000000"/>
                        </a:rPr>
                        <a:t>GPT Gen Text Detection</a:t>
                      </a:r>
                      <a:endParaRPr lang="en-US" sz="1100"/>
                    </a:p>
                    <a:p>
                      <a:pPr algn="ctr">
                        <a:lnSpc>
                          <a:spcPts val="5040"/>
                        </a:lnSpc>
                      </a:pPr>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4900"/>
                        </a:lnSpc>
                        <a:defRPr/>
                      </a:pPr>
                      <a:r>
                        <a:rPr lang="en-US" sz="3500">
                          <a:solidFill>
                            <a:srgbClr val="000000"/>
                          </a:solidFill>
                          <a:latin typeface="Open Sauce Bold" panose="00000500000000000000"/>
                        </a:rPr>
                        <a:t>2021</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360"/>
                        </a:lnSpc>
                        <a:defRPr/>
                      </a:pPr>
                      <a:r>
                        <a:rPr lang="en-US" sz="2400">
                          <a:solidFill>
                            <a:srgbClr val="000000"/>
                          </a:solidFill>
                          <a:latin typeface="Open Sauce Bold" panose="00000500000000000000"/>
                        </a:rPr>
                        <a:t>The paper discusses the ability of non-experts to distinguish between GPT-3-generated text and human-authored text. Research focuses on human behavior in recognizing AI-generated text and developing detection models.</a:t>
                      </a:r>
                      <a:endParaRPr lang="en-US" sz="1100"/>
                    </a:p>
                    <a:p>
                      <a:pPr algn="ctr">
                        <a:lnSpc>
                          <a:spcPts val="3360"/>
                        </a:lnSpc>
                      </a:pPr>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panose="00000500000000000000"/>
                        </a:rPr>
                        <a:t>GPT-3, human behavior analysis, detection models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panose="00000500000000000000"/>
                        </a:rPr>
                        <a:t>Non-experts struggle to distinguish AI-generated text, ongoing research on human behavior and detection models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panose="00000500000000000000"/>
                        </a:rPr>
                        <a:t>Improving detection accuracy, refining models for diverse text genres, addressing evolving AI-generated text techniques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6816808">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ctr">
                        <a:lnSpc>
                          <a:spcPts val="3080"/>
                        </a:lnSpc>
                        <a:defRPr/>
                      </a:pP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3" name="TextBox 3"/>
          <p:cNvSpPr txBox="1"/>
          <p:nvPr/>
        </p:nvSpPr>
        <p:spPr>
          <a:xfrm>
            <a:off x="259829" y="3986245"/>
            <a:ext cx="1706125" cy="892360"/>
          </a:xfrm>
          <a:prstGeom prst="rect">
            <a:avLst/>
          </a:prstGeom>
        </p:spPr>
        <p:txBody>
          <a:bodyPr lIns="0" tIns="0" rIns="0" bIns="0" rtlCol="0" anchor="t">
            <a:spAutoFit/>
          </a:bodyPr>
          <a:lstStyle/>
          <a:p>
            <a:pPr algn="ctr">
              <a:lnSpc>
                <a:spcPts val="7315"/>
              </a:lnSpc>
              <a:spcBef>
                <a:spcPct val="0"/>
              </a:spcBef>
            </a:pPr>
            <a:r>
              <a:rPr lang="en-US" sz="5300" spc="519">
                <a:solidFill>
                  <a:srgbClr val="000000"/>
                </a:solidFill>
                <a:latin typeface="Open Sauce Bold" panose="00000500000000000000"/>
              </a:rPr>
              <a:t>IEEE</a:t>
            </a:r>
            <a:endParaRPr lang="en-US" sz="5300" spc="519">
              <a:solidFill>
                <a:srgbClr val="000000"/>
              </a:solidFill>
              <a:latin typeface="Open Sauce Bold"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88000" cy="10287000"/>
        </p:xfrm>
        <a:graphic>
          <a:graphicData uri="http://schemas.openxmlformats.org/drawingml/2006/table">
            <a:tbl>
              <a:tblPr/>
              <a:tblGrid>
                <a:gridCol w="2612571"/>
                <a:gridCol w="2612571"/>
                <a:gridCol w="2612571"/>
                <a:gridCol w="2612571"/>
                <a:gridCol w="2612571"/>
                <a:gridCol w="2612571"/>
                <a:gridCol w="2612571"/>
              </a:tblGrid>
              <a:tr h="10287000">
                <a:tc>
                  <a:txBody>
                    <a:bodyPr rtlCol="0"/>
                    <a:lstStyle/>
                    <a:p>
                      <a:pPr algn="ctr">
                        <a:lnSpc>
                          <a:spcPts val="4900"/>
                        </a:lnSpc>
                        <a:defRPr/>
                      </a:pPr>
                      <a:r>
                        <a:rPr lang="en-US" sz="3500">
                          <a:solidFill>
                            <a:srgbClr val="000000"/>
                          </a:solidFill>
                          <a:latin typeface="Open Sauce" panose="00000500000000000000"/>
                        </a:rPr>
                        <a:t>IEEE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Open Sauce Bold" panose="00000500000000000000"/>
                        </a:rPr>
                        <a:t>Human Behavior for Recognition of AI Gen Text</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4340"/>
                        </a:lnSpc>
                        <a:defRPr/>
                      </a:pPr>
                      <a:r>
                        <a:rPr lang="en-US" sz="3100">
                          <a:solidFill>
                            <a:srgbClr val="000000"/>
                          </a:solidFill>
                          <a:latin typeface="Open Sauce Bold" panose="00000500000000000000"/>
                        </a:rPr>
                        <a:t>2021</a:t>
                      </a:r>
                      <a:endParaRPr lang="en-US" sz="1100"/>
                    </a:p>
                    <a:p>
                      <a:pPr algn="ctr">
                        <a:lnSpc>
                          <a:spcPts val="434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Studies explore non-experts' responses to AI-generated text, revealing challenges in distinguishing AI-generated and human-written content across various contexts.</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Analysis of human behavior through studies by Clark et al., Zellers et al., Köbis and Mossink, Kreps et al., Jakesch et al.</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Difficulty in discerning AI-generated from human-written text, genre-dependent identification accuracy</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Enhancing human ability to recognize AI-generated text, understanding genre-specific challenges</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88000" cy="10287000"/>
        </p:xfrm>
        <a:graphic>
          <a:graphicData uri="http://schemas.openxmlformats.org/drawingml/2006/table">
            <a:tbl>
              <a:tblPr/>
              <a:tblGrid>
                <a:gridCol w="2612571"/>
                <a:gridCol w="2612571"/>
                <a:gridCol w="2612571"/>
                <a:gridCol w="2612571"/>
                <a:gridCol w="2612571"/>
                <a:gridCol w="2612571"/>
                <a:gridCol w="2612571"/>
              </a:tblGrid>
              <a:tr h="10287000">
                <a:tc>
                  <a:txBody>
                    <a:bodyPr rtlCol="0"/>
                    <a:lstStyle/>
                    <a:p>
                      <a:pPr algn="ctr">
                        <a:lnSpc>
                          <a:spcPts val="4900"/>
                        </a:lnSpc>
                        <a:defRPr/>
                      </a:pPr>
                      <a:r>
                        <a:rPr lang="en-US" sz="3500">
                          <a:solidFill>
                            <a:srgbClr val="000000"/>
                          </a:solidFill>
                          <a:latin typeface="Open Sauce Bold" panose="00000500000000000000"/>
                        </a:rPr>
                        <a:t>IEEE</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Detection Models for AI Gen Text Identification</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2019-2023</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panose="00000500000000000000"/>
                        </a:rPr>
                        <a:t>Various models like Grover, GPT-2-based detectors, boundary-detection tasks, and Scarecrow are introduced for identifying AI-generated text. Research mainly focuses on news and online text.</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Grover, GPT-2, Roberta, Scarecrow, DetectGPT</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Improved detection accuracy, zero-shot approaches, detailed understanding of hybrid text</a:t>
                      </a:r>
                      <a:endParaRPr lang="en-US" sz="1100"/>
                    </a:p>
                    <a:p>
                      <a:pPr algn="ctr">
                        <a:lnSpc>
                          <a:spcPts val="3500"/>
                        </a:lnSpc>
                      </a:p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Open Sauce Bold" panose="00000500000000000000"/>
                        </a:rPr>
                        <a:t>Adapting models for diverse text sources, addressing hybrid text challenges, expanding detection capabilities</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245717"/>
            <a:ext cx="16041257" cy="2592311"/>
            <a:chOff x="0" y="0"/>
            <a:chExt cx="4224858" cy="682749"/>
          </a:xfrm>
        </p:grpSpPr>
        <p:sp>
          <p:nvSpPr>
            <p:cNvPr id="4" name="Freeform 4"/>
            <p:cNvSpPr/>
            <p:nvPr/>
          </p:nvSpPr>
          <p:spPr>
            <a:xfrm>
              <a:off x="0" y="0"/>
              <a:ext cx="4224858" cy="682749"/>
            </a:xfrm>
            <a:custGeom>
              <a:avLst/>
              <a:gdLst/>
              <a:ahLst/>
              <a:cxnLst/>
              <a:rect l="l" t="t" r="r" b="b"/>
              <a:pathLst>
                <a:path w="4224858" h="682749">
                  <a:moveTo>
                    <a:pt x="0" y="0"/>
                  </a:moveTo>
                  <a:lnTo>
                    <a:pt x="4224858" y="0"/>
                  </a:lnTo>
                  <a:lnTo>
                    <a:pt x="4224858" y="682749"/>
                  </a:lnTo>
                  <a:lnTo>
                    <a:pt x="0" y="682749"/>
                  </a:lnTo>
                  <a:close/>
                </a:path>
              </a:pathLst>
            </a:custGeom>
            <a:solidFill>
              <a:srgbClr val="1C5739"/>
            </a:solidFill>
          </p:spPr>
        </p:sp>
        <p:sp>
          <p:nvSpPr>
            <p:cNvPr id="5" name="TextBox 5"/>
            <p:cNvSpPr txBox="1"/>
            <p:nvPr/>
          </p:nvSpPr>
          <p:spPr>
            <a:xfrm>
              <a:off x="0" y="-19050"/>
              <a:ext cx="4224858" cy="701799"/>
            </a:xfrm>
            <a:prstGeom prst="rect">
              <a:avLst/>
            </a:prstGeom>
          </p:spPr>
          <p:txBody>
            <a:bodyPr lIns="50800" tIns="50800" rIns="50800" bIns="50800" rtlCol="0" anchor="ctr"/>
            <a:lstStyle/>
            <a:p>
              <a:pPr algn="ctr">
                <a:lnSpc>
                  <a:spcPts val="2860"/>
                </a:lnSpc>
              </a:pPr>
            </a:p>
            <a:p>
              <a:pPr algn="ctr">
                <a:lnSpc>
                  <a:spcPts val="2860"/>
                </a:lnSpc>
              </a:pPr>
            </a:p>
          </p:txBody>
        </p:sp>
      </p:grpSp>
      <p:sp>
        <p:nvSpPr>
          <p:cNvPr id="6" name="Freeform 6"/>
          <p:cNvSpPr/>
          <p:nvPr/>
        </p:nvSpPr>
        <p:spPr>
          <a:xfrm>
            <a:off x="-446193" y="0"/>
            <a:ext cx="19180385" cy="5315017"/>
          </a:xfrm>
          <a:custGeom>
            <a:avLst/>
            <a:gdLst/>
            <a:ahLst/>
            <a:cxnLst/>
            <a:rect l="l" t="t" r="r" b="b"/>
            <a:pathLst>
              <a:path w="19180385" h="5315017">
                <a:moveTo>
                  <a:pt x="0" y="0"/>
                </a:moveTo>
                <a:lnTo>
                  <a:pt x="19180386" y="0"/>
                </a:lnTo>
                <a:lnTo>
                  <a:pt x="19180386" y="5315017"/>
                </a:lnTo>
                <a:lnTo>
                  <a:pt x="0" y="5315017"/>
                </a:lnTo>
                <a:lnTo>
                  <a:pt x="0" y="0"/>
                </a:lnTo>
                <a:close/>
              </a:path>
            </a:pathLst>
          </a:custGeom>
          <a:blipFill>
            <a:blip r:embed="rId2">
              <a:alphaModFix amt="18000"/>
            </a:blip>
            <a:stretch>
              <a:fillRect t="-83135" b="-57445"/>
            </a:stretch>
          </a:blipFill>
        </p:spPr>
      </p:sp>
      <p:sp>
        <p:nvSpPr>
          <p:cNvPr id="7" name="TextBox 7"/>
          <p:cNvSpPr txBox="1"/>
          <p:nvPr/>
        </p:nvSpPr>
        <p:spPr>
          <a:xfrm>
            <a:off x="-569299" y="752475"/>
            <a:ext cx="10514569" cy="3007049"/>
          </a:xfrm>
          <a:prstGeom prst="rect">
            <a:avLst/>
          </a:prstGeom>
        </p:spPr>
        <p:txBody>
          <a:bodyPr lIns="0" tIns="0" rIns="0" bIns="0" rtlCol="0" anchor="t">
            <a:spAutoFit/>
          </a:bodyPr>
          <a:lstStyle/>
          <a:p>
            <a:pPr algn="ctr">
              <a:lnSpc>
                <a:spcPts val="11500"/>
              </a:lnSpc>
            </a:pPr>
            <a:r>
              <a:rPr lang="en-US" sz="8335" spc="816">
                <a:solidFill>
                  <a:srgbClr val="FFFFFF"/>
                </a:solidFill>
                <a:latin typeface="Codec Pro ExtraBold" panose="00000700000000000000"/>
              </a:rPr>
              <a:t>ABSTRACT</a:t>
            </a:r>
            <a:endParaRPr lang="en-US" sz="8335" spc="816">
              <a:solidFill>
                <a:srgbClr val="FFFFFF"/>
              </a:solidFill>
              <a:latin typeface="Codec Pro ExtraBold" panose="00000700000000000000"/>
            </a:endParaRPr>
          </a:p>
          <a:p>
            <a:pPr marL="0" lvl="0" indent="0" algn="ctr">
              <a:lnSpc>
                <a:spcPts val="11500"/>
              </a:lnSpc>
              <a:spcBef>
                <a:spcPct val="0"/>
              </a:spcBef>
            </a:pPr>
          </a:p>
        </p:txBody>
      </p:sp>
      <p:sp>
        <p:nvSpPr>
          <p:cNvPr id="8" name="TextBox 8"/>
          <p:cNvSpPr txBox="1"/>
          <p:nvPr/>
        </p:nvSpPr>
        <p:spPr>
          <a:xfrm>
            <a:off x="0" y="5800288"/>
            <a:ext cx="18288000" cy="3458012"/>
          </a:xfrm>
          <a:prstGeom prst="rect">
            <a:avLst/>
          </a:prstGeom>
        </p:spPr>
        <p:txBody>
          <a:bodyPr lIns="0" tIns="0" rIns="0" bIns="0" rtlCol="0" anchor="t">
            <a:spAutoFit/>
          </a:bodyPr>
          <a:lstStyle/>
          <a:p>
            <a:pPr algn="ctr">
              <a:lnSpc>
                <a:spcPts val="3915"/>
              </a:lnSpc>
              <a:spcBef>
                <a:spcPct val="0"/>
              </a:spcBef>
            </a:pPr>
            <a:r>
              <a:rPr lang="en-US" sz="3010">
                <a:solidFill>
                  <a:srgbClr val="000000"/>
                </a:solidFill>
                <a:latin typeface="Open Sauce" panose="00000500000000000000"/>
              </a:rPr>
              <a:t>In our upcoming project, we plan to create a framework that describes features distinguishing between AI-generated and human-generated text. This framework will be based on human evaluations and will consider syntax, semantics, and pragmatics. We will then use features like writing style, coherence, consistency, and argument logistics from this framework to analyze both types of content. Finally, we will employ various publicly available methods to explore the differences between AI-generated and human-written text. Stay tuned for the exciting developments in our research journey!</a:t>
            </a:r>
            <a:endParaRPr lang="en-US" sz="3010">
              <a:solidFill>
                <a:srgbClr val="000000"/>
              </a:solidFill>
              <a:latin typeface="Open Sauce"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6491" y="1506786"/>
            <a:ext cx="9136486" cy="8239101"/>
          </a:xfrm>
          <a:custGeom>
            <a:avLst/>
            <a:gdLst/>
            <a:ahLst/>
            <a:cxnLst/>
            <a:rect l="l" t="t" r="r" b="b"/>
            <a:pathLst>
              <a:path w="9136486" h="8239101">
                <a:moveTo>
                  <a:pt x="0" y="0"/>
                </a:moveTo>
                <a:lnTo>
                  <a:pt x="9136486" y="0"/>
                </a:lnTo>
                <a:lnTo>
                  <a:pt x="9136486" y="8239101"/>
                </a:lnTo>
                <a:lnTo>
                  <a:pt x="0" y="8239101"/>
                </a:lnTo>
                <a:lnTo>
                  <a:pt x="0" y="0"/>
                </a:lnTo>
                <a:close/>
              </a:path>
            </a:pathLst>
          </a:custGeom>
          <a:blipFill>
            <a:blip r:embed="rId1"/>
            <a:stretch>
              <a:fillRect t="-2658" b="-2658"/>
            </a:stretch>
          </a:blipFill>
        </p:spPr>
      </p:sp>
      <p:sp>
        <p:nvSpPr>
          <p:cNvPr id="3" name="TextBox 3"/>
          <p:cNvSpPr txBox="1"/>
          <p:nvPr/>
        </p:nvSpPr>
        <p:spPr>
          <a:xfrm>
            <a:off x="-330948" y="216069"/>
            <a:ext cx="10506573" cy="812631"/>
          </a:xfrm>
          <a:prstGeom prst="rect">
            <a:avLst/>
          </a:prstGeom>
        </p:spPr>
        <p:txBody>
          <a:bodyPr lIns="0" tIns="0" rIns="0" bIns="0" rtlCol="0" anchor="t">
            <a:spAutoFit/>
          </a:bodyPr>
          <a:lstStyle/>
          <a:p>
            <a:pPr algn="ctr">
              <a:lnSpc>
                <a:spcPts val="6790"/>
              </a:lnSpc>
              <a:spcBef>
                <a:spcPct val="0"/>
              </a:spcBef>
            </a:pPr>
            <a:r>
              <a:rPr lang="en-US" sz="4920" spc="482">
                <a:solidFill>
                  <a:srgbClr val="000000"/>
                </a:solidFill>
                <a:latin typeface="Open Sauce Bold" panose="00000500000000000000"/>
              </a:rPr>
              <a:t>System Architecture</a:t>
            </a:r>
            <a:endParaRPr lang="en-US" sz="4920" spc="482">
              <a:solidFill>
                <a:srgbClr val="000000"/>
              </a:solidFill>
              <a:latin typeface="Open Sauce Bold"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1903977" y="1596132"/>
            <a:ext cx="15861877" cy="870286"/>
          </a:xfrm>
          <a:prstGeom prst="rect">
            <a:avLst/>
          </a:prstGeom>
        </p:spPr>
        <p:txBody>
          <a:bodyPr lIns="0" tIns="0" rIns="0" bIns="0" rtlCol="0" anchor="t">
            <a:spAutoFit/>
          </a:bodyPr>
          <a:lstStyle/>
          <a:p>
            <a:pPr marL="0" lvl="0" indent="0" algn="l">
              <a:lnSpc>
                <a:spcPts val="5860"/>
              </a:lnSpc>
              <a:spcBef>
                <a:spcPct val="0"/>
              </a:spcBef>
            </a:pPr>
            <a:r>
              <a:rPr lang="en-US" sz="5920" spc="207">
                <a:solidFill>
                  <a:srgbClr val="040506"/>
                </a:solidFill>
                <a:latin typeface="Codec Pro ExtraBold" panose="00000700000000000000"/>
              </a:rPr>
              <a:t>Software requirements</a:t>
            </a:r>
            <a:endParaRPr lang="en-US" sz="5920" spc="207">
              <a:solidFill>
                <a:srgbClr val="040506"/>
              </a:solidFill>
              <a:latin typeface="Codec Pro ExtraBold" panose="00000700000000000000"/>
            </a:endParaRPr>
          </a:p>
        </p:txBody>
      </p:sp>
      <p:sp>
        <p:nvSpPr>
          <p:cNvPr id="4" name="TextBox 4"/>
          <p:cNvSpPr txBox="1"/>
          <p:nvPr/>
        </p:nvSpPr>
        <p:spPr>
          <a:xfrm>
            <a:off x="171025" y="3082924"/>
            <a:ext cx="3465904" cy="1178358"/>
          </a:xfrm>
          <a:prstGeom prst="rect">
            <a:avLst/>
          </a:prstGeom>
        </p:spPr>
        <p:txBody>
          <a:bodyPr lIns="0" tIns="0" rIns="0" bIns="0" rtlCol="0" anchor="t">
            <a:spAutoFit/>
          </a:bodyPr>
          <a:lstStyle/>
          <a:p>
            <a:pPr>
              <a:lnSpc>
                <a:spcPts val="3200"/>
              </a:lnSpc>
            </a:pPr>
            <a:r>
              <a:rPr lang="en-US" sz="2320" spc="227">
                <a:solidFill>
                  <a:srgbClr val="397D5A"/>
                </a:solidFill>
                <a:latin typeface="Open Sauce Bold" panose="00000500000000000000"/>
              </a:rPr>
              <a:t>Programming language</a:t>
            </a:r>
            <a:endParaRPr lang="en-US" sz="2320" spc="227">
              <a:solidFill>
                <a:srgbClr val="397D5A"/>
              </a:solidFill>
              <a:latin typeface="Open Sauce Bold" panose="00000500000000000000"/>
            </a:endParaRPr>
          </a:p>
          <a:p>
            <a:pPr marL="0" lvl="0" indent="0">
              <a:lnSpc>
                <a:spcPts val="3200"/>
              </a:lnSpc>
              <a:spcBef>
                <a:spcPct val="0"/>
              </a:spcBef>
            </a:pPr>
            <a:r>
              <a:rPr lang="en-US" sz="2320" spc="227">
                <a:solidFill>
                  <a:srgbClr val="397D5A"/>
                </a:solidFill>
                <a:latin typeface="Open Sauce Bold" panose="00000500000000000000"/>
              </a:rPr>
              <a:t>--Python</a:t>
            </a:r>
            <a:endParaRPr lang="en-US" sz="2320" spc="227">
              <a:solidFill>
                <a:srgbClr val="397D5A"/>
              </a:solidFill>
              <a:latin typeface="Open Sauce Bold" panose="00000500000000000000"/>
            </a:endParaRPr>
          </a:p>
        </p:txBody>
      </p:sp>
      <p:sp>
        <p:nvSpPr>
          <p:cNvPr id="5" name="TextBox 5"/>
          <p:cNvSpPr txBox="1"/>
          <p:nvPr/>
        </p:nvSpPr>
        <p:spPr>
          <a:xfrm>
            <a:off x="3636929" y="3109421"/>
            <a:ext cx="3465904" cy="1178358"/>
          </a:xfrm>
          <a:prstGeom prst="rect">
            <a:avLst/>
          </a:prstGeom>
        </p:spPr>
        <p:txBody>
          <a:bodyPr lIns="0" tIns="0" rIns="0" bIns="0" rtlCol="0" anchor="t">
            <a:spAutoFit/>
          </a:bodyPr>
          <a:lstStyle/>
          <a:p>
            <a:pPr>
              <a:lnSpc>
                <a:spcPts val="3200"/>
              </a:lnSpc>
            </a:pPr>
            <a:r>
              <a:rPr lang="en-US" sz="2320" spc="227">
                <a:solidFill>
                  <a:srgbClr val="397D5A"/>
                </a:solidFill>
                <a:latin typeface="Open Sauce Bold" panose="00000500000000000000"/>
              </a:rPr>
              <a:t>Machine Learning libraries</a:t>
            </a:r>
            <a:endParaRPr lang="en-US" sz="2320" spc="227">
              <a:solidFill>
                <a:srgbClr val="397D5A"/>
              </a:solidFill>
              <a:latin typeface="Open Sauce Bold" panose="00000500000000000000"/>
            </a:endParaRPr>
          </a:p>
          <a:p>
            <a:pPr marL="0" lvl="0" indent="0">
              <a:lnSpc>
                <a:spcPts val="3200"/>
              </a:lnSpc>
              <a:spcBef>
                <a:spcPct val="0"/>
              </a:spcBef>
            </a:pPr>
            <a:r>
              <a:rPr lang="en-US" sz="2320" spc="227">
                <a:solidFill>
                  <a:srgbClr val="397D5A"/>
                </a:solidFill>
                <a:latin typeface="Open Sauce Bold" panose="00000500000000000000"/>
              </a:rPr>
              <a:t>--Tensorflow</a:t>
            </a:r>
            <a:endParaRPr lang="en-US" sz="2320" spc="227">
              <a:solidFill>
                <a:srgbClr val="397D5A"/>
              </a:solidFill>
              <a:latin typeface="Open Sauce Bold" panose="00000500000000000000"/>
            </a:endParaRPr>
          </a:p>
        </p:txBody>
      </p:sp>
      <p:sp>
        <p:nvSpPr>
          <p:cNvPr id="6" name="TextBox 6"/>
          <p:cNvSpPr txBox="1"/>
          <p:nvPr/>
        </p:nvSpPr>
        <p:spPr>
          <a:xfrm>
            <a:off x="7799304" y="3135917"/>
            <a:ext cx="3319739" cy="1178358"/>
          </a:xfrm>
          <a:prstGeom prst="rect">
            <a:avLst/>
          </a:prstGeom>
        </p:spPr>
        <p:txBody>
          <a:bodyPr lIns="0" tIns="0" rIns="0" bIns="0" rtlCol="0" anchor="t">
            <a:spAutoFit/>
          </a:bodyPr>
          <a:lstStyle/>
          <a:p>
            <a:pPr>
              <a:lnSpc>
                <a:spcPts val="3200"/>
              </a:lnSpc>
            </a:pPr>
            <a:r>
              <a:rPr lang="en-US" sz="2320" spc="227">
                <a:solidFill>
                  <a:srgbClr val="397D5A"/>
                </a:solidFill>
                <a:latin typeface="Open Sauce Bold" panose="00000500000000000000"/>
              </a:rPr>
              <a:t>Natural language processing tools</a:t>
            </a:r>
            <a:endParaRPr lang="en-US" sz="2320" spc="227">
              <a:solidFill>
                <a:srgbClr val="397D5A"/>
              </a:solidFill>
              <a:latin typeface="Open Sauce Bold" panose="00000500000000000000"/>
            </a:endParaRPr>
          </a:p>
          <a:p>
            <a:pPr marL="0" lvl="0" indent="0">
              <a:lnSpc>
                <a:spcPts val="3200"/>
              </a:lnSpc>
              <a:spcBef>
                <a:spcPct val="0"/>
              </a:spcBef>
            </a:pPr>
            <a:r>
              <a:rPr lang="en-US" sz="2320" spc="227">
                <a:solidFill>
                  <a:srgbClr val="397D5A"/>
                </a:solidFill>
                <a:latin typeface="Open Sauce Bold" panose="00000500000000000000"/>
              </a:rPr>
              <a:t>--Spacy</a:t>
            </a:r>
            <a:endParaRPr lang="en-US" sz="2320" spc="227">
              <a:solidFill>
                <a:srgbClr val="397D5A"/>
              </a:solidFill>
              <a:latin typeface="Open Sauce Bold" panose="00000500000000000000"/>
            </a:endParaRPr>
          </a:p>
        </p:txBody>
      </p:sp>
      <p:sp>
        <p:nvSpPr>
          <p:cNvPr id="7" name="Freeform 7"/>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484456" y="3135917"/>
            <a:ext cx="4050565" cy="1980208"/>
          </a:xfrm>
          <a:prstGeom prst="rect">
            <a:avLst/>
          </a:prstGeom>
        </p:spPr>
        <p:txBody>
          <a:bodyPr lIns="0" tIns="0" rIns="0" bIns="0" rtlCol="0" anchor="t">
            <a:spAutoFit/>
          </a:bodyPr>
          <a:lstStyle/>
          <a:p>
            <a:pPr>
              <a:lnSpc>
                <a:spcPts val="3200"/>
              </a:lnSpc>
            </a:pPr>
            <a:r>
              <a:rPr lang="en-US" sz="2320" spc="227">
                <a:solidFill>
                  <a:srgbClr val="397D5A"/>
                </a:solidFill>
                <a:latin typeface="Open Sauce Bold" panose="00000500000000000000"/>
              </a:rPr>
              <a:t>Data visualization</a:t>
            </a:r>
            <a:endParaRPr lang="en-US" sz="2320" spc="227">
              <a:solidFill>
                <a:srgbClr val="397D5A"/>
              </a:solidFill>
              <a:latin typeface="Open Sauce Bold" panose="00000500000000000000"/>
            </a:endParaRPr>
          </a:p>
          <a:p>
            <a:pPr>
              <a:lnSpc>
                <a:spcPts val="3200"/>
              </a:lnSpc>
            </a:pPr>
            <a:r>
              <a:rPr lang="en-US" sz="2320" spc="227">
                <a:solidFill>
                  <a:srgbClr val="397D5A"/>
                </a:solidFill>
                <a:latin typeface="Open Sauce Bold" panose="00000500000000000000"/>
              </a:rPr>
              <a:t>--pandas</a:t>
            </a:r>
            <a:endParaRPr lang="en-US" sz="2320" spc="227">
              <a:solidFill>
                <a:srgbClr val="397D5A"/>
              </a:solidFill>
              <a:latin typeface="Open Sauce Bold" panose="00000500000000000000"/>
            </a:endParaRPr>
          </a:p>
          <a:p>
            <a:pPr>
              <a:lnSpc>
                <a:spcPts val="3200"/>
              </a:lnSpc>
            </a:pPr>
            <a:r>
              <a:rPr lang="en-US" sz="2320" spc="227">
                <a:solidFill>
                  <a:srgbClr val="397D5A"/>
                </a:solidFill>
                <a:latin typeface="Open Sauce Bold" panose="00000500000000000000"/>
              </a:rPr>
              <a:t>--matplotlib</a:t>
            </a:r>
            <a:endParaRPr lang="en-US" sz="2320" spc="227">
              <a:solidFill>
                <a:srgbClr val="397D5A"/>
              </a:solidFill>
              <a:latin typeface="Open Sauce Bold" panose="00000500000000000000"/>
            </a:endParaRPr>
          </a:p>
          <a:p>
            <a:pPr>
              <a:lnSpc>
                <a:spcPts val="3200"/>
              </a:lnSpc>
            </a:pPr>
            <a:r>
              <a:rPr lang="en-US" sz="2320" spc="227">
                <a:solidFill>
                  <a:srgbClr val="397D5A"/>
                </a:solidFill>
                <a:latin typeface="Open Sauce Bold" panose="00000500000000000000"/>
              </a:rPr>
              <a:t>--seaborn</a:t>
            </a:r>
            <a:endParaRPr lang="en-US" sz="2320" spc="227">
              <a:solidFill>
                <a:srgbClr val="397D5A"/>
              </a:solidFill>
              <a:latin typeface="Open Sauce Bold" panose="00000500000000000000"/>
            </a:endParaRPr>
          </a:p>
          <a:p>
            <a:pPr marL="0" lvl="0" indent="0">
              <a:lnSpc>
                <a:spcPts val="3200"/>
              </a:lnSpc>
              <a:spcBef>
                <a:spcPct val="0"/>
              </a:spcBef>
            </a:pPr>
          </a:p>
        </p:txBody>
      </p:sp>
      <p:sp>
        <p:nvSpPr>
          <p:cNvPr id="9" name="TextBox 9"/>
          <p:cNvSpPr txBox="1"/>
          <p:nvPr/>
        </p:nvSpPr>
        <p:spPr>
          <a:xfrm>
            <a:off x="1903977" y="5172075"/>
            <a:ext cx="15861877" cy="870286"/>
          </a:xfrm>
          <a:prstGeom prst="rect">
            <a:avLst/>
          </a:prstGeom>
        </p:spPr>
        <p:txBody>
          <a:bodyPr lIns="0" tIns="0" rIns="0" bIns="0" rtlCol="0" anchor="t">
            <a:spAutoFit/>
          </a:bodyPr>
          <a:lstStyle/>
          <a:p>
            <a:pPr marL="0" lvl="0" indent="0" algn="l">
              <a:lnSpc>
                <a:spcPts val="5860"/>
              </a:lnSpc>
              <a:spcBef>
                <a:spcPct val="0"/>
              </a:spcBef>
            </a:pPr>
            <a:r>
              <a:rPr lang="en-US" sz="5920" spc="207">
                <a:solidFill>
                  <a:srgbClr val="040506"/>
                </a:solidFill>
                <a:latin typeface="Codec Pro ExtraBold" panose="00000700000000000000"/>
              </a:rPr>
              <a:t>Hardware requirements</a:t>
            </a:r>
            <a:endParaRPr lang="en-US" sz="5920" spc="207">
              <a:solidFill>
                <a:srgbClr val="040506"/>
              </a:solidFill>
              <a:latin typeface="Codec Pro ExtraBold" panose="00000700000000000000"/>
            </a:endParaRPr>
          </a:p>
        </p:txBody>
      </p:sp>
      <p:sp>
        <p:nvSpPr>
          <p:cNvPr id="10" name="TextBox 10"/>
          <p:cNvSpPr txBox="1"/>
          <p:nvPr/>
        </p:nvSpPr>
        <p:spPr>
          <a:xfrm>
            <a:off x="4333400" y="6842461"/>
            <a:ext cx="3465904" cy="376507"/>
          </a:xfrm>
          <a:prstGeom prst="rect">
            <a:avLst/>
          </a:prstGeom>
        </p:spPr>
        <p:txBody>
          <a:bodyPr lIns="0" tIns="0" rIns="0" bIns="0" rtlCol="0" anchor="t">
            <a:spAutoFit/>
          </a:bodyPr>
          <a:lstStyle/>
          <a:p>
            <a:pPr marL="0" lvl="0" indent="0">
              <a:lnSpc>
                <a:spcPts val="3200"/>
              </a:lnSpc>
              <a:spcBef>
                <a:spcPct val="0"/>
              </a:spcBef>
            </a:pPr>
            <a:r>
              <a:rPr lang="en-US" sz="2320" spc="227">
                <a:solidFill>
                  <a:srgbClr val="397D5A"/>
                </a:solidFill>
                <a:latin typeface="Open Sauce Bold" panose="00000500000000000000"/>
              </a:rPr>
              <a:t>Storage</a:t>
            </a:r>
            <a:endParaRPr lang="en-US" sz="2320" spc="227">
              <a:solidFill>
                <a:srgbClr val="397D5A"/>
              </a:solidFill>
              <a:latin typeface="Open Sauce Bold" panose="00000500000000000000"/>
            </a:endParaRPr>
          </a:p>
        </p:txBody>
      </p:sp>
      <p:sp>
        <p:nvSpPr>
          <p:cNvPr id="11" name="TextBox 11"/>
          <p:cNvSpPr txBox="1"/>
          <p:nvPr/>
        </p:nvSpPr>
        <p:spPr>
          <a:xfrm>
            <a:off x="171025" y="6747211"/>
            <a:ext cx="3465904" cy="1579283"/>
          </a:xfrm>
          <a:prstGeom prst="rect">
            <a:avLst/>
          </a:prstGeom>
        </p:spPr>
        <p:txBody>
          <a:bodyPr lIns="0" tIns="0" rIns="0" bIns="0" rtlCol="0" anchor="t">
            <a:spAutoFit/>
          </a:bodyPr>
          <a:lstStyle/>
          <a:p>
            <a:pPr>
              <a:lnSpc>
                <a:spcPts val="3200"/>
              </a:lnSpc>
            </a:pPr>
            <a:r>
              <a:rPr lang="en-US" sz="2320" spc="227">
                <a:solidFill>
                  <a:srgbClr val="397D5A"/>
                </a:solidFill>
                <a:latin typeface="Open Sauce Bold" panose="00000500000000000000"/>
              </a:rPr>
              <a:t>Computing Resources</a:t>
            </a:r>
            <a:endParaRPr lang="en-US" sz="2320" spc="227">
              <a:solidFill>
                <a:srgbClr val="397D5A"/>
              </a:solidFill>
              <a:latin typeface="Open Sauce Bold" panose="00000500000000000000"/>
            </a:endParaRPr>
          </a:p>
          <a:p>
            <a:pPr>
              <a:lnSpc>
                <a:spcPts val="3200"/>
              </a:lnSpc>
            </a:pPr>
            <a:r>
              <a:rPr lang="en-US" sz="2320" spc="227">
                <a:solidFill>
                  <a:srgbClr val="397D5A"/>
                </a:solidFill>
                <a:latin typeface="Open Sauce Bold" panose="00000500000000000000"/>
              </a:rPr>
              <a:t>--GPU</a:t>
            </a:r>
            <a:endParaRPr lang="en-US" sz="2320" spc="227">
              <a:solidFill>
                <a:srgbClr val="397D5A"/>
              </a:solidFill>
              <a:latin typeface="Open Sauce Bold" panose="00000500000000000000"/>
            </a:endParaRPr>
          </a:p>
          <a:p>
            <a:pPr marL="0" lvl="0" indent="0">
              <a:lnSpc>
                <a:spcPts val="3200"/>
              </a:lnSpc>
              <a:spcBef>
                <a:spcPct val="0"/>
              </a:spcBef>
            </a:pPr>
            <a:r>
              <a:rPr lang="en-US" sz="2320" spc="227">
                <a:solidFill>
                  <a:srgbClr val="397D5A"/>
                </a:solidFill>
                <a:latin typeface="Open Sauce Bold" panose="00000500000000000000"/>
              </a:rPr>
              <a:t>--TPU</a:t>
            </a:r>
            <a:endParaRPr lang="en-US" sz="2320" spc="227">
              <a:solidFill>
                <a:srgbClr val="397D5A"/>
              </a:solidFill>
              <a:latin typeface="Open Sauce Bold" panose="00000500000000000000"/>
            </a:endParaRPr>
          </a:p>
        </p:txBody>
      </p:sp>
      <p:sp>
        <p:nvSpPr>
          <p:cNvPr id="12" name="TextBox 12"/>
          <p:cNvSpPr txBox="1"/>
          <p:nvPr/>
        </p:nvSpPr>
        <p:spPr>
          <a:xfrm>
            <a:off x="8438250" y="6842461"/>
            <a:ext cx="3465904" cy="376507"/>
          </a:xfrm>
          <a:prstGeom prst="rect">
            <a:avLst/>
          </a:prstGeom>
        </p:spPr>
        <p:txBody>
          <a:bodyPr lIns="0" tIns="0" rIns="0" bIns="0" rtlCol="0" anchor="t">
            <a:spAutoFit/>
          </a:bodyPr>
          <a:lstStyle/>
          <a:p>
            <a:pPr marL="0" lvl="0" indent="0">
              <a:lnSpc>
                <a:spcPts val="3200"/>
              </a:lnSpc>
              <a:spcBef>
                <a:spcPct val="0"/>
              </a:spcBef>
            </a:pPr>
            <a:r>
              <a:rPr lang="en-US" sz="2320" spc="227">
                <a:solidFill>
                  <a:srgbClr val="397D5A"/>
                </a:solidFill>
                <a:latin typeface="Open Sauce Bold" panose="00000500000000000000"/>
              </a:rPr>
              <a:t>Memory</a:t>
            </a:r>
            <a:endParaRPr lang="en-US" sz="2320" spc="227">
              <a:solidFill>
                <a:srgbClr val="397D5A"/>
              </a:solidFill>
              <a:latin typeface="Open Sauce Bold"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1830293" y="606152"/>
            <a:ext cx="7845600" cy="873671"/>
          </a:xfrm>
          <a:prstGeom prst="rect">
            <a:avLst/>
          </a:prstGeom>
        </p:spPr>
        <p:txBody>
          <a:bodyPr lIns="0" tIns="0" rIns="0" bIns="0" rtlCol="0" anchor="t">
            <a:spAutoFit/>
          </a:bodyPr>
          <a:lstStyle/>
          <a:p>
            <a:pPr marL="0" lvl="0" indent="0" algn="l">
              <a:lnSpc>
                <a:spcPts val="5860"/>
              </a:lnSpc>
              <a:spcBef>
                <a:spcPct val="0"/>
              </a:spcBef>
            </a:pPr>
            <a:r>
              <a:rPr lang="en-US" sz="5920" spc="207">
                <a:solidFill>
                  <a:srgbClr val="040506"/>
                </a:solidFill>
                <a:latin typeface="Codec Pro ExtraBold" panose="00000700000000000000"/>
              </a:rPr>
              <a:t>Project plan</a:t>
            </a:r>
            <a:endParaRPr lang="en-US" sz="5920" spc="207">
              <a:solidFill>
                <a:srgbClr val="040506"/>
              </a:solidFill>
              <a:latin typeface="Codec Pro ExtraBold" panose="00000700000000000000"/>
            </a:endParaRPr>
          </a:p>
        </p:txBody>
      </p:sp>
      <p:grpSp>
        <p:nvGrpSpPr>
          <p:cNvPr id="4" name="Group 4"/>
          <p:cNvGrpSpPr/>
          <p:nvPr/>
        </p:nvGrpSpPr>
        <p:grpSpPr>
          <a:xfrm rot="0">
            <a:off x="1830293" y="2171062"/>
            <a:ext cx="3985278" cy="1114816"/>
            <a:chOff x="0" y="0"/>
            <a:chExt cx="1092754" cy="305680"/>
          </a:xfrm>
        </p:grpSpPr>
        <p:sp>
          <p:nvSpPr>
            <p:cNvPr id="5" name="Freeform 5"/>
            <p:cNvSpPr/>
            <p:nvPr/>
          </p:nvSpPr>
          <p:spPr>
            <a:xfrm>
              <a:off x="0" y="0"/>
              <a:ext cx="1092754" cy="305680"/>
            </a:xfrm>
            <a:custGeom>
              <a:avLst/>
              <a:gdLst/>
              <a:ahLst/>
              <a:cxnLst/>
              <a:rect l="l" t="t" r="r" b="b"/>
              <a:pathLst>
                <a:path w="1092754" h="305680">
                  <a:moveTo>
                    <a:pt x="0" y="0"/>
                  </a:moveTo>
                  <a:lnTo>
                    <a:pt x="1092754" y="0"/>
                  </a:lnTo>
                  <a:lnTo>
                    <a:pt x="1092754" y="305680"/>
                  </a:lnTo>
                  <a:lnTo>
                    <a:pt x="0" y="305680"/>
                  </a:lnTo>
                  <a:close/>
                </a:path>
              </a:pathLst>
            </a:custGeom>
            <a:solidFill>
              <a:srgbClr val="1C5739"/>
            </a:solidFill>
            <a:ln cap="sq">
              <a:noFill/>
              <a:prstDash val="solid"/>
              <a:miter/>
            </a:ln>
          </p:spPr>
        </p:sp>
        <p:sp>
          <p:nvSpPr>
            <p:cNvPr id="6" name="TextBox 6"/>
            <p:cNvSpPr txBox="1"/>
            <p:nvPr/>
          </p:nvSpPr>
          <p:spPr>
            <a:xfrm>
              <a:off x="0" y="-47625"/>
              <a:ext cx="1092754" cy="353305"/>
            </a:xfrm>
            <a:prstGeom prst="rect">
              <a:avLst/>
            </a:prstGeom>
          </p:spPr>
          <p:txBody>
            <a:bodyPr lIns="88900" tIns="88900" rIns="88900" bIns="88900" rtlCol="0" anchor="ctr"/>
            <a:lstStyle/>
            <a:p>
              <a:pPr marL="0" lvl="0" indent="0" algn="ctr">
                <a:lnSpc>
                  <a:spcPts val="2800"/>
                </a:lnSpc>
                <a:spcBef>
                  <a:spcPct val="0"/>
                </a:spcBef>
              </a:pPr>
              <a:r>
                <a:rPr lang="en-US" sz="2000">
                  <a:solidFill>
                    <a:srgbClr val="FDFBFB"/>
                  </a:solidFill>
                  <a:latin typeface="Open Sauce Italics" panose="00000500000000000000"/>
                </a:rPr>
                <a:t>Framework development</a:t>
              </a:r>
              <a:endParaRPr lang="en-US" sz="2000">
                <a:solidFill>
                  <a:srgbClr val="FDFBFB"/>
                </a:solidFill>
                <a:latin typeface="Open Sauce Italics" panose="00000500000000000000"/>
              </a:endParaRPr>
            </a:p>
          </p:txBody>
        </p:sp>
      </p:grpSp>
      <p:grpSp>
        <p:nvGrpSpPr>
          <p:cNvPr id="7" name="Group 7"/>
          <p:cNvGrpSpPr/>
          <p:nvPr/>
        </p:nvGrpSpPr>
        <p:grpSpPr>
          <a:xfrm rot="0">
            <a:off x="2011424" y="5143500"/>
            <a:ext cx="3804147" cy="1045514"/>
            <a:chOff x="0" y="0"/>
            <a:chExt cx="1043089" cy="286678"/>
          </a:xfrm>
        </p:grpSpPr>
        <p:sp>
          <p:nvSpPr>
            <p:cNvPr id="8" name="Freeform 8"/>
            <p:cNvSpPr/>
            <p:nvPr/>
          </p:nvSpPr>
          <p:spPr>
            <a:xfrm>
              <a:off x="0" y="0"/>
              <a:ext cx="1043089" cy="286678"/>
            </a:xfrm>
            <a:custGeom>
              <a:avLst/>
              <a:gdLst/>
              <a:ahLst/>
              <a:cxnLst/>
              <a:rect l="l" t="t" r="r" b="b"/>
              <a:pathLst>
                <a:path w="1043089" h="286678">
                  <a:moveTo>
                    <a:pt x="0" y="0"/>
                  </a:moveTo>
                  <a:lnTo>
                    <a:pt x="1043089" y="0"/>
                  </a:lnTo>
                  <a:lnTo>
                    <a:pt x="1043089" y="286678"/>
                  </a:lnTo>
                  <a:lnTo>
                    <a:pt x="0" y="286678"/>
                  </a:lnTo>
                  <a:close/>
                </a:path>
              </a:pathLst>
            </a:custGeom>
            <a:solidFill>
              <a:srgbClr val="1C5739"/>
            </a:solidFill>
            <a:ln cap="sq">
              <a:noFill/>
              <a:prstDash val="solid"/>
              <a:miter/>
            </a:ln>
          </p:spPr>
        </p:sp>
        <p:sp>
          <p:nvSpPr>
            <p:cNvPr id="9" name="TextBox 9"/>
            <p:cNvSpPr txBox="1"/>
            <p:nvPr/>
          </p:nvSpPr>
          <p:spPr>
            <a:xfrm>
              <a:off x="0" y="-47625"/>
              <a:ext cx="1043089" cy="334303"/>
            </a:xfrm>
            <a:prstGeom prst="rect">
              <a:avLst/>
            </a:prstGeom>
          </p:spPr>
          <p:txBody>
            <a:bodyPr lIns="88900" tIns="88900" rIns="88900" bIns="88900" rtlCol="0" anchor="ctr"/>
            <a:lstStyle/>
            <a:p>
              <a:pPr marL="0" lvl="0" indent="0" algn="ctr">
                <a:lnSpc>
                  <a:spcPts val="2800"/>
                </a:lnSpc>
                <a:spcBef>
                  <a:spcPct val="0"/>
                </a:spcBef>
              </a:pPr>
              <a:r>
                <a:rPr lang="en-US" sz="2000">
                  <a:solidFill>
                    <a:srgbClr val="FDFBFB"/>
                  </a:solidFill>
                  <a:latin typeface="Open Sauce Italics" panose="00000500000000000000"/>
                </a:rPr>
                <a:t>Feature analysis</a:t>
              </a:r>
              <a:endParaRPr lang="en-US" sz="2000">
                <a:solidFill>
                  <a:srgbClr val="FDFBFB"/>
                </a:solidFill>
                <a:latin typeface="Open Sauce Italics" panose="00000500000000000000"/>
              </a:endParaRPr>
            </a:p>
          </p:txBody>
        </p:sp>
      </p:grpSp>
      <p:grpSp>
        <p:nvGrpSpPr>
          <p:cNvPr id="10" name="Group 10"/>
          <p:cNvGrpSpPr/>
          <p:nvPr/>
        </p:nvGrpSpPr>
        <p:grpSpPr>
          <a:xfrm rot="0">
            <a:off x="2011424" y="7336973"/>
            <a:ext cx="3804147" cy="929536"/>
            <a:chOff x="0" y="0"/>
            <a:chExt cx="1043089" cy="254877"/>
          </a:xfrm>
        </p:grpSpPr>
        <p:sp>
          <p:nvSpPr>
            <p:cNvPr id="11" name="Freeform 11"/>
            <p:cNvSpPr/>
            <p:nvPr/>
          </p:nvSpPr>
          <p:spPr>
            <a:xfrm>
              <a:off x="0" y="0"/>
              <a:ext cx="1043089" cy="254877"/>
            </a:xfrm>
            <a:custGeom>
              <a:avLst/>
              <a:gdLst/>
              <a:ahLst/>
              <a:cxnLst/>
              <a:rect l="l" t="t" r="r" b="b"/>
              <a:pathLst>
                <a:path w="1043089" h="254877">
                  <a:moveTo>
                    <a:pt x="0" y="0"/>
                  </a:moveTo>
                  <a:lnTo>
                    <a:pt x="1043089" y="0"/>
                  </a:lnTo>
                  <a:lnTo>
                    <a:pt x="1043089" y="254877"/>
                  </a:lnTo>
                  <a:lnTo>
                    <a:pt x="0" y="254877"/>
                  </a:lnTo>
                  <a:close/>
                </a:path>
              </a:pathLst>
            </a:custGeom>
            <a:solidFill>
              <a:srgbClr val="1C5739"/>
            </a:solidFill>
            <a:ln cap="sq">
              <a:noFill/>
              <a:prstDash val="solid"/>
              <a:miter/>
            </a:ln>
          </p:spPr>
        </p:sp>
        <p:sp>
          <p:nvSpPr>
            <p:cNvPr id="12" name="TextBox 12"/>
            <p:cNvSpPr txBox="1"/>
            <p:nvPr/>
          </p:nvSpPr>
          <p:spPr>
            <a:xfrm>
              <a:off x="0" y="-47625"/>
              <a:ext cx="1043089" cy="302502"/>
            </a:xfrm>
            <a:prstGeom prst="rect">
              <a:avLst/>
            </a:prstGeom>
          </p:spPr>
          <p:txBody>
            <a:bodyPr lIns="88900" tIns="88900" rIns="88900" bIns="88900" rtlCol="0" anchor="ctr"/>
            <a:lstStyle/>
            <a:p>
              <a:pPr marL="0" lvl="0" indent="0" algn="ctr">
                <a:lnSpc>
                  <a:spcPts val="2800"/>
                </a:lnSpc>
                <a:spcBef>
                  <a:spcPct val="0"/>
                </a:spcBef>
              </a:pPr>
              <a:r>
                <a:rPr lang="en-US" sz="2000">
                  <a:solidFill>
                    <a:srgbClr val="FDFBFB"/>
                  </a:solidFill>
                  <a:latin typeface="Open Sauce Italics" panose="00000500000000000000"/>
                </a:rPr>
                <a:t>gap investigation</a:t>
              </a:r>
              <a:endParaRPr lang="en-US" sz="2000">
                <a:solidFill>
                  <a:srgbClr val="FDFBFB"/>
                </a:solidFill>
                <a:latin typeface="Open Sauce Italics" panose="00000500000000000000"/>
              </a:endParaRPr>
            </a:p>
          </p:txBody>
        </p:sp>
      </p:grpSp>
      <p:sp>
        <p:nvSpPr>
          <p:cNvPr id="13" name="Freeform 13"/>
          <p:cNvSpPr/>
          <p:nvPr/>
        </p:nvSpPr>
        <p:spPr>
          <a:xfrm>
            <a:off x="1065773" y="9685909"/>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rot="0">
            <a:off x="10776043" y="-2524707"/>
            <a:ext cx="3964049" cy="39640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16" name="TextBox 16"/>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17" name="Freeform 17"/>
          <p:cNvSpPr/>
          <p:nvPr/>
        </p:nvSpPr>
        <p:spPr>
          <a:xfrm>
            <a:off x="12585119" y="-7909021"/>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rot="0">
            <a:off x="-904968" y="8918951"/>
            <a:ext cx="2649263" cy="26492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21" name="TextBox 21"/>
          <p:cNvSpPr txBox="1"/>
          <p:nvPr/>
        </p:nvSpPr>
        <p:spPr>
          <a:xfrm>
            <a:off x="5602993" y="2142487"/>
            <a:ext cx="12685007" cy="2421811"/>
          </a:xfrm>
          <a:prstGeom prst="rect">
            <a:avLst/>
          </a:prstGeom>
        </p:spPr>
        <p:txBody>
          <a:bodyPr lIns="0" tIns="0" rIns="0" bIns="0" rtlCol="0" anchor="t">
            <a:spAutoFit/>
          </a:bodyPr>
          <a:lstStyle/>
          <a:p>
            <a:pPr algn="ctr">
              <a:lnSpc>
                <a:spcPts val="3840"/>
              </a:lnSpc>
              <a:spcBef>
                <a:spcPct val="0"/>
              </a:spcBef>
            </a:pPr>
            <a:r>
              <a:rPr lang="en-US" sz="2955">
                <a:solidFill>
                  <a:srgbClr val="040506"/>
                </a:solidFill>
                <a:latin typeface="Open Sauce" panose="00000500000000000000"/>
              </a:rPr>
              <a:t>Reviewing existing text analysis frameworks, extract key features distinguishing AI and human-generated text, and construct a comprehensive framework encompassing syntax, semantics, and pragmatics. Validate the framework's effectiveness through rigorous human evaluation.</a:t>
            </a:r>
            <a:endParaRPr lang="en-US" sz="2955">
              <a:solidFill>
                <a:srgbClr val="040506"/>
              </a:solidFill>
              <a:latin typeface="Open Sauce" panose="00000500000000000000"/>
            </a:endParaRPr>
          </a:p>
        </p:txBody>
      </p:sp>
      <p:sp>
        <p:nvSpPr>
          <p:cNvPr id="22" name="TextBox 22"/>
          <p:cNvSpPr txBox="1"/>
          <p:nvPr/>
        </p:nvSpPr>
        <p:spPr>
          <a:xfrm>
            <a:off x="5815571" y="4900320"/>
            <a:ext cx="12534907" cy="1811302"/>
          </a:xfrm>
          <a:prstGeom prst="rect">
            <a:avLst/>
          </a:prstGeom>
        </p:spPr>
        <p:txBody>
          <a:bodyPr lIns="0" tIns="0" rIns="0" bIns="0" rtlCol="0" anchor="t">
            <a:spAutoFit/>
          </a:bodyPr>
          <a:lstStyle/>
          <a:p>
            <a:pPr algn="ctr">
              <a:lnSpc>
                <a:spcPts val="3590"/>
              </a:lnSpc>
              <a:spcBef>
                <a:spcPct val="0"/>
              </a:spcBef>
            </a:pPr>
            <a:r>
              <a:rPr lang="en-US" sz="2760">
                <a:solidFill>
                  <a:srgbClr val="040506"/>
                </a:solidFill>
                <a:latin typeface="Open Sauce" panose="00000500000000000000"/>
              </a:rPr>
              <a:t>Utilize the developed framework to analyze AI and human-generated content, extracting features like writing style and coherence. Apply the framework, record observations, and conduct statistical analysis to quantify differences between AI and human-generated text .</a:t>
            </a:r>
            <a:endParaRPr lang="en-US" sz="2760">
              <a:solidFill>
                <a:srgbClr val="040506"/>
              </a:solidFill>
              <a:latin typeface="Open Sauce" panose="00000500000000000000"/>
            </a:endParaRPr>
          </a:p>
        </p:txBody>
      </p:sp>
      <p:grpSp>
        <p:nvGrpSpPr>
          <p:cNvPr id="23" name="Group 23"/>
          <p:cNvGrpSpPr/>
          <p:nvPr/>
        </p:nvGrpSpPr>
        <p:grpSpPr>
          <a:xfrm rot="0">
            <a:off x="2011424" y="8961835"/>
            <a:ext cx="3804147" cy="964867"/>
            <a:chOff x="0" y="0"/>
            <a:chExt cx="1043089" cy="264564"/>
          </a:xfrm>
        </p:grpSpPr>
        <p:sp>
          <p:nvSpPr>
            <p:cNvPr id="24" name="Freeform 24"/>
            <p:cNvSpPr/>
            <p:nvPr/>
          </p:nvSpPr>
          <p:spPr>
            <a:xfrm>
              <a:off x="0" y="0"/>
              <a:ext cx="1043089" cy="264564"/>
            </a:xfrm>
            <a:custGeom>
              <a:avLst/>
              <a:gdLst/>
              <a:ahLst/>
              <a:cxnLst/>
              <a:rect l="l" t="t" r="r" b="b"/>
              <a:pathLst>
                <a:path w="1043089" h="264564">
                  <a:moveTo>
                    <a:pt x="0" y="0"/>
                  </a:moveTo>
                  <a:lnTo>
                    <a:pt x="1043089" y="0"/>
                  </a:lnTo>
                  <a:lnTo>
                    <a:pt x="1043089" y="264564"/>
                  </a:lnTo>
                  <a:lnTo>
                    <a:pt x="0" y="264564"/>
                  </a:lnTo>
                  <a:close/>
                </a:path>
              </a:pathLst>
            </a:custGeom>
            <a:solidFill>
              <a:srgbClr val="1C5739"/>
            </a:solidFill>
            <a:ln cap="sq">
              <a:noFill/>
              <a:prstDash val="solid"/>
              <a:miter/>
            </a:ln>
          </p:spPr>
        </p:sp>
        <p:sp>
          <p:nvSpPr>
            <p:cNvPr id="25" name="TextBox 25"/>
            <p:cNvSpPr txBox="1"/>
            <p:nvPr/>
          </p:nvSpPr>
          <p:spPr>
            <a:xfrm>
              <a:off x="0" y="-47625"/>
              <a:ext cx="1043089" cy="312189"/>
            </a:xfrm>
            <a:prstGeom prst="rect">
              <a:avLst/>
            </a:prstGeom>
          </p:spPr>
          <p:txBody>
            <a:bodyPr lIns="88900" tIns="88900" rIns="88900" bIns="88900" rtlCol="0" anchor="ctr"/>
            <a:lstStyle/>
            <a:p>
              <a:pPr marL="0" lvl="0" indent="0" algn="ctr">
                <a:lnSpc>
                  <a:spcPts val="2800"/>
                </a:lnSpc>
                <a:spcBef>
                  <a:spcPct val="0"/>
                </a:spcBef>
              </a:pPr>
              <a:r>
                <a:rPr lang="en-US" sz="2000">
                  <a:solidFill>
                    <a:srgbClr val="FDFBFB"/>
                  </a:solidFill>
                  <a:latin typeface="Open Sauce Italics" panose="00000500000000000000"/>
                </a:rPr>
                <a:t>Report and presentation </a:t>
              </a:r>
              <a:endParaRPr lang="en-US" sz="2000">
                <a:solidFill>
                  <a:srgbClr val="FDFBFB"/>
                </a:solidFill>
                <a:latin typeface="Open Sauce Italics" panose="00000500000000000000"/>
              </a:endParaRPr>
            </a:p>
          </p:txBody>
        </p:sp>
      </p:grpSp>
      <p:sp>
        <p:nvSpPr>
          <p:cNvPr id="26" name="TextBox 26"/>
          <p:cNvSpPr txBox="1"/>
          <p:nvPr/>
        </p:nvSpPr>
        <p:spPr>
          <a:xfrm>
            <a:off x="5815571" y="7163889"/>
            <a:ext cx="12205729" cy="1755061"/>
          </a:xfrm>
          <a:prstGeom prst="rect">
            <a:avLst/>
          </a:prstGeom>
        </p:spPr>
        <p:txBody>
          <a:bodyPr lIns="0" tIns="0" rIns="0" bIns="0" rtlCol="0" anchor="t">
            <a:spAutoFit/>
          </a:bodyPr>
          <a:lstStyle/>
          <a:p>
            <a:pPr algn="ctr">
              <a:lnSpc>
                <a:spcPts val="3495"/>
              </a:lnSpc>
              <a:spcBef>
                <a:spcPct val="0"/>
              </a:spcBef>
            </a:pPr>
            <a:r>
              <a:rPr lang="en-US" sz="2690">
                <a:solidFill>
                  <a:srgbClr val="040506"/>
                </a:solidFill>
                <a:latin typeface="Open Sauce" panose="00000500000000000000"/>
              </a:rPr>
              <a:t>Investigate the gap between AI-generated and human-written text by researching and selecting methods. Apply chosen methods to diverse text sets, evaluate effectiveness, and document findings, assessing the reliability of the methods for future insights.</a:t>
            </a:r>
            <a:endParaRPr lang="en-US" sz="2690">
              <a:solidFill>
                <a:srgbClr val="040506"/>
              </a:solidFill>
              <a:latin typeface="Open Sauce"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p>
          </p:txBody>
        </p:sp>
      </p:grpSp>
      <p:sp>
        <p:nvSpPr>
          <p:cNvPr id="6" name="TextBox 6"/>
          <p:cNvSpPr txBox="1"/>
          <p:nvPr/>
        </p:nvSpPr>
        <p:spPr>
          <a:xfrm>
            <a:off x="2349317" y="6423761"/>
            <a:ext cx="2731184" cy="819150"/>
          </a:xfrm>
          <a:prstGeom prst="rect">
            <a:avLst/>
          </a:prstGeom>
        </p:spPr>
        <p:txBody>
          <a:bodyPr lIns="0" tIns="0" rIns="0" bIns="0" rtlCol="0" anchor="t">
            <a:spAutoFit/>
          </a:bodyPr>
          <a:lstStyle/>
          <a:p>
            <a:pPr algn="ctr">
              <a:lnSpc>
                <a:spcPts val="3285"/>
              </a:lnSpc>
            </a:pPr>
            <a:r>
              <a:rPr lang="en-US" sz="2740" spc="136">
                <a:solidFill>
                  <a:srgbClr val="FFFBFB"/>
                </a:solidFill>
                <a:latin typeface="Open Sauce" panose="00000500000000000000"/>
              </a:rPr>
              <a:t>Remy</a:t>
            </a:r>
            <a:endParaRPr lang="en-US" sz="2740" spc="136">
              <a:solidFill>
                <a:srgbClr val="FFFBFB"/>
              </a:solidFill>
              <a:latin typeface="Open Sauce" panose="00000500000000000000"/>
            </a:endParaRPr>
          </a:p>
          <a:p>
            <a:pPr algn="ctr">
              <a:lnSpc>
                <a:spcPts val="3285"/>
              </a:lnSpc>
            </a:pPr>
            <a:r>
              <a:rPr lang="en-US" sz="2740" spc="136">
                <a:solidFill>
                  <a:srgbClr val="FFFBFB"/>
                </a:solidFill>
                <a:latin typeface="Open Sauce" panose="00000500000000000000"/>
              </a:rPr>
              <a:t>Marsh</a:t>
            </a:r>
            <a:endParaRPr lang="en-US" sz="2740" spc="136">
              <a:solidFill>
                <a:srgbClr val="FFFBFB"/>
              </a:solidFill>
              <a:latin typeface="Open Sauce" panose="00000500000000000000"/>
            </a:endParaRPr>
          </a:p>
        </p:txBody>
      </p:sp>
      <p:sp>
        <p:nvSpPr>
          <p:cNvPr id="7" name="TextBox 7"/>
          <p:cNvSpPr txBox="1"/>
          <p:nvPr/>
        </p:nvSpPr>
        <p:spPr>
          <a:xfrm>
            <a:off x="2563861" y="7421816"/>
            <a:ext cx="2302097" cy="304800"/>
          </a:xfrm>
          <a:prstGeom prst="rect">
            <a:avLst/>
          </a:prstGeom>
        </p:spPr>
        <p:txBody>
          <a:bodyPr lIns="0" tIns="0" rIns="0" bIns="0" rtlCol="0" anchor="t">
            <a:spAutoFit/>
          </a:bodyPr>
          <a:lstStyle/>
          <a:p>
            <a:pPr algn="ctr">
              <a:lnSpc>
                <a:spcPts val="2465"/>
              </a:lnSpc>
            </a:pPr>
            <a:r>
              <a:rPr lang="en-US" sz="2055" spc="102">
                <a:solidFill>
                  <a:srgbClr val="FFFBFB"/>
                </a:solidFill>
                <a:latin typeface="Open Sauce" panose="00000500000000000000"/>
              </a:rPr>
              <a:t>Manager</a:t>
            </a:r>
            <a:endParaRPr lang="en-US" sz="2055" spc="102">
              <a:solidFill>
                <a:srgbClr val="FFFBFB"/>
              </a:solidFill>
              <a:latin typeface="Open Sauce" panose="00000500000000000000"/>
            </a:endParaRPr>
          </a:p>
        </p:txBody>
      </p:sp>
      <p:sp>
        <p:nvSpPr>
          <p:cNvPr id="8" name="TextBox 8"/>
          <p:cNvSpPr txBox="1"/>
          <p:nvPr/>
        </p:nvSpPr>
        <p:spPr>
          <a:xfrm>
            <a:off x="6076812" y="6423761"/>
            <a:ext cx="2516641" cy="819150"/>
          </a:xfrm>
          <a:prstGeom prst="rect">
            <a:avLst/>
          </a:prstGeom>
        </p:spPr>
        <p:txBody>
          <a:bodyPr lIns="0" tIns="0" rIns="0" bIns="0" rtlCol="0" anchor="t">
            <a:spAutoFit/>
          </a:bodyPr>
          <a:lstStyle/>
          <a:p>
            <a:pPr algn="ctr">
              <a:lnSpc>
                <a:spcPts val="3285"/>
              </a:lnSpc>
            </a:pPr>
            <a:r>
              <a:rPr lang="en-US" sz="2740" spc="136">
                <a:solidFill>
                  <a:srgbClr val="FFFBFB"/>
                </a:solidFill>
                <a:latin typeface="Open Sauce" panose="00000500000000000000"/>
              </a:rPr>
              <a:t>Everest Cantu</a:t>
            </a:r>
            <a:endParaRPr lang="en-US" sz="2740" spc="136">
              <a:solidFill>
                <a:srgbClr val="FFFBFB"/>
              </a:solidFill>
              <a:latin typeface="Open Sauce" panose="00000500000000000000"/>
            </a:endParaRPr>
          </a:p>
        </p:txBody>
      </p:sp>
      <p:sp>
        <p:nvSpPr>
          <p:cNvPr id="9" name="TextBox 9"/>
          <p:cNvSpPr txBox="1"/>
          <p:nvPr/>
        </p:nvSpPr>
        <p:spPr>
          <a:xfrm>
            <a:off x="6184084" y="7421816"/>
            <a:ext cx="2302097" cy="304800"/>
          </a:xfrm>
          <a:prstGeom prst="rect">
            <a:avLst/>
          </a:prstGeom>
        </p:spPr>
        <p:txBody>
          <a:bodyPr lIns="0" tIns="0" rIns="0" bIns="0" rtlCol="0" anchor="t">
            <a:spAutoFit/>
          </a:bodyPr>
          <a:lstStyle/>
          <a:p>
            <a:pPr algn="ctr">
              <a:lnSpc>
                <a:spcPts val="2465"/>
              </a:lnSpc>
            </a:pPr>
            <a:r>
              <a:rPr lang="en-US" sz="2055" spc="102">
                <a:solidFill>
                  <a:srgbClr val="FFFBFB"/>
                </a:solidFill>
                <a:latin typeface="Open Sauce" panose="00000500000000000000"/>
              </a:rPr>
              <a:t>Marketing </a:t>
            </a:r>
            <a:endParaRPr lang="en-US" sz="2055" spc="102">
              <a:solidFill>
                <a:srgbClr val="FFFBFB"/>
              </a:solidFill>
              <a:latin typeface="Open Sauce" panose="00000500000000000000"/>
            </a:endParaRPr>
          </a:p>
        </p:txBody>
      </p:sp>
      <p:sp>
        <p:nvSpPr>
          <p:cNvPr id="10" name="TextBox 10"/>
          <p:cNvSpPr txBox="1"/>
          <p:nvPr/>
        </p:nvSpPr>
        <p:spPr>
          <a:xfrm>
            <a:off x="9588519" y="6423761"/>
            <a:ext cx="2731184" cy="819150"/>
          </a:xfrm>
          <a:prstGeom prst="rect">
            <a:avLst/>
          </a:prstGeom>
        </p:spPr>
        <p:txBody>
          <a:bodyPr lIns="0" tIns="0" rIns="0" bIns="0" rtlCol="0" anchor="t">
            <a:spAutoFit/>
          </a:bodyPr>
          <a:lstStyle/>
          <a:p>
            <a:pPr algn="ctr">
              <a:lnSpc>
                <a:spcPts val="3285"/>
              </a:lnSpc>
            </a:pPr>
            <a:r>
              <a:rPr lang="en-US" sz="2740" spc="136">
                <a:solidFill>
                  <a:srgbClr val="FFFBFB"/>
                </a:solidFill>
                <a:latin typeface="Open Sauce" panose="00000500000000000000"/>
              </a:rPr>
              <a:t>Drew Holloway</a:t>
            </a:r>
            <a:endParaRPr lang="en-US" sz="2740" spc="136">
              <a:solidFill>
                <a:srgbClr val="FFFBFB"/>
              </a:solidFill>
              <a:latin typeface="Open Sauce" panose="00000500000000000000"/>
            </a:endParaRPr>
          </a:p>
        </p:txBody>
      </p:sp>
      <p:sp>
        <p:nvSpPr>
          <p:cNvPr id="11" name="TextBox 11"/>
          <p:cNvSpPr txBox="1"/>
          <p:nvPr/>
        </p:nvSpPr>
        <p:spPr>
          <a:xfrm>
            <a:off x="9803063" y="7421816"/>
            <a:ext cx="2302097" cy="304800"/>
          </a:xfrm>
          <a:prstGeom prst="rect">
            <a:avLst/>
          </a:prstGeom>
        </p:spPr>
        <p:txBody>
          <a:bodyPr lIns="0" tIns="0" rIns="0" bIns="0" rtlCol="0" anchor="t">
            <a:spAutoFit/>
          </a:bodyPr>
          <a:lstStyle/>
          <a:p>
            <a:pPr algn="ctr">
              <a:lnSpc>
                <a:spcPts val="2465"/>
              </a:lnSpc>
            </a:pPr>
            <a:r>
              <a:rPr lang="en-US" sz="2055" spc="102">
                <a:solidFill>
                  <a:srgbClr val="FFFBFB"/>
                </a:solidFill>
                <a:latin typeface="Open Sauce" panose="00000500000000000000"/>
              </a:rPr>
              <a:t>Business Head</a:t>
            </a:r>
            <a:endParaRPr lang="en-US" sz="2055" spc="102">
              <a:solidFill>
                <a:srgbClr val="FFFBFB"/>
              </a:solidFill>
              <a:latin typeface="Open Sauce" panose="00000500000000000000"/>
            </a:endParaRPr>
          </a:p>
        </p:txBody>
      </p:sp>
      <p:sp>
        <p:nvSpPr>
          <p:cNvPr id="12" name="TextBox 12"/>
          <p:cNvSpPr txBox="1"/>
          <p:nvPr/>
        </p:nvSpPr>
        <p:spPr>
          <a:xfrm>
            <a:off x="13207498" y="6423761"/>
            <a:ext cx="2731184" cy="819150"/>
          </a:xfrm>
          <a:prstGeom prst="rect">
            <a:avLst/>
          </a:prstGeom>
        </p:spPr>
        <p:txBody>
          <a:bodyPr lIns="0" tIns="0" rIns="0" bIns="0" rtlCol="0" anchor="t">
            <a:spAutoFit/>
          </a:bodyPr>
          <a:lstStyle/>
          <a:p>
            <a:pPr algn="ctr">
              <a:lnSpc>
                <a:spcPts val="3285"/>
              </a:lnSpc>
            </a:pPr>
            <a:r>
              <a:rPr lang="en-US" sz="2740" spc="136">
                <a:solidFill>
                  <a:srgbClr val="FFFBFB"/>
                </a:solidFill>
                <a:latin typeface="Open Sauce" panose="00000500000000000000"/>
              </a:rPr>
              <a:t>Morgan Maxwell</a:t>
            </a:r>
            <a:endParaRPr lang="en-US" sz="2740" spc="136">
              <a:solidFill>
                <a:srgbClr val="FFFBFB"/>
              </a:solidFill>
              <a:latin typeface="Open Sauce" panose="00000500000000000000"/>
            </a:endParaRPr>
          </a:p>
        </p:txBody>
      </p:sp>
      <p:sp>
        <p:nvSpPr>
          <p:cNvPr id="13" name="TextBox 13"/>
          <p:cNvSpPr txBox="1"/>
          <p:nvPr/>
        </p:nvSpPr>
        <p:spPr>
          <a:xfrm>
            <a:off x="13422042" y="7421816"/>
            <a:ext cx="2302097" cy="304800"/>
          </a:xfrm>
          <a:prstGeom prst="rect">
            <a:avLst/>
          </a:prstGeom>
        </p:spPr>
        <p:txBody>
          <a:bodyPr lIns="0" tIns="0" rIns="0" bIns="0" rtlCol="0" anchor="t">
            <a:spAutoFit/>
          </a:bodyPr>
          <a:lstStyle/>
          <a:p>
            <a:pPr algn="ctr">
              <a:lnSpc>
                <a:spcPts val="2465"/>
              </a:lnSpc>
            </a:pPr>
            <a:r>
              <a:rPr lang="en-US" sz="2055" spc="102">
                <a:solidFill>
                  <a:srgbClr val="FFFBFB"/>
                </a:solidFill>
                <a:latin typeface="Open Sauce" panose="00000500000000000000"/>
              </a:rPr>
              <a:t>Manager</a:t>
            </a:r>
            <a:endParaRPr lang="en-US" sz="2055" spc="102">
              <a:solidFill>
                <a:srgbClr val="FFFBFB"/>
              </a:solidFill>
              <a:latin typeface="Open Sauce" panose="00000500000000000000"/>
            </a:endParaRPr>
          </a:p>
        </p:txBody>
      </p:sp>
      <p:sp>
        <p:nvSpPr>
          <p:cNvPr id="14" name="TextBox 14"/>
          <p:cNvSpPr txBox="1"/>
          <p:nvPr/>
        </p:nvSpPr>
        <p:spPr>
          <a:xfrm>
            <a:off x="5080502" y="1698223"/>
            <a:ext cx="7845600" cy="1615253"/>
          </a:xfrm>
          <a:prstGeom prst="rect">
            <a:avLst/>
          </a:prstGeom>
        </p:spPr>
        <p:txBody>
          <a:bodyPr lIns="0" tIns="0" rIns="0" bIns="0" rtlCol="0" anchor="t">
            <a:spAutoFit/>
          </a:bodyPr>
          <a:lstStyle/>
          <a:p>
            <a:pPr algn="ctr">
              <a:lnSpc>
                <a:spcPts val="5860"/>
              </a:lnSpc>
            </a:pPr>
            <a:r>
              <a:rPr lang="en-US" sz="5920" spc="207">
                <a:solidFill>
                  <a:srgbClr val="FFFFFF"/>
                </a:solidFill>
                <a:latin typeface="Codec Pro ExtraBold" panose="00000700000000000000"/>
              </a:rPr>
              <a:t>References</a:t>
            </a:r>
            <a:endParaRPr lang="en-US" sz="5920" spc="207">
              <a:solidFill>
                <a:srgbClr val="FFFFFF"/>
              </a:solidFill>
              <a:latin typeface="Codec Pro ExtraBold" panose="00000700000000000000"/>
            </a:endParaRPr>
          </a:p>
          <a:p>
            <a:pPr marL="0" lvl="0" indent="0" algn="ctr">
              <a:lnSpc>
                <a:spcPts val="5860"/>
              </a:lnSpc>
              <a:spcBef>
                <a:spcPct val="0"/>
              </a:spcBef>
            </a:pPr>
          </a:p>
        </p:txBody>
      </p:sp>
      <p:sp>
        <p:nvSpPr>
          <p:cNvPr id="15" name="Freeform 15"/>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747444" y="3543967"/>
            <a:ext cx="21082961" cy="4438391"/>
          </a:xfrm>
          <a:prstGeom prst="rect">
            <a:avLst/>
          </a:prstGeom>
        </p:spPr>
        <p:txBody>
          <a:bodyPr lIns="0" tIns="0" rIns="0" bIns="0" rtlCol="0" anchor="t">
            <a:spAutoFit/>
          </a:bodyPr>
          <a:lstStyle/>
          <a:p>
            <a:pPr algn="ctr">
              <a:lnSpc>
                <a:spcPts val="5020"/>
              </a:lnSpc>
            </a:pPr>
            <a:r>
              <a:rPr lang="en-US" sz="3865">
                <a:solidFill>
                  <a:srgbClr val="000000"/>
                </a:solidFill>
                <a:latin typeface="Open Sauce" panose="00000500000000000000"/>
              </a:rPr>
              <a:t>AI vs. Human - Differentiation Analysis of </a:t>
            </a:r>
            <a:endParaRPr lang="en-US" sz="3865">
              <a:solidFill>
                <a:srgbClr val="000000"/>
              </a:solidFill>
              <a:latin typeface="Open Sauce" panose="00000500000000000000"/>
            </a:endParaRPr>
          </a:p>
          <a:p>
            <a:pPr algn="ctr">
              <a:lnSpc>
                <a:spcPts val="5020"/>
              </a:lnSpc>
            </a:pPr>
            <a:r>
              <a:rPr lang="en-US" sz="3865">
                <a:solidFill>
                  <a:srgbClr val="000000"/>
                </a:solidFill>
                <a:latin typeface="Open Sauce" panose="00000500000000000000"/>
              </a:rPr>
              <a:t>Scientific Content Generation </a:t>
            </a:r>
            <a:endParaRPr lang="en-US" sz="3865">
              <a:solidFill>
                <a:srgbClr val="000000"/>
              </a:solidFill>
              <a:latin typeface="Open Sauce" panose="00000500000000000000"/>
            </a:endParaRPr>
          </a:p>
          <a:p>
            <a:pPr algn="ctr">
              <a:lnSpc>
                <a:spcPts val="5020"/>
              </a:lnSpc>
            </a:pPr>
            <a:r>
              <a:rPr lang="en-US" sz="3865">
                <a:solidFill>
                  <a:srgbClr val="000000"/>
                </a:solidFill>
                <a:latin typeface="Open Sauce" panose="00000500000000000000"/>
                <a:ea typeface="Open Sauce" panose="00000500000000000000"/>
              </a:rPr>
              <a:t>Yongqiang Maa,＊ , Jiawei Liu a,＊ , Fan Yi a , </a:t>
            </a:r>
            <a:endParaRPr lang="en-US" sz="3865">
              <a:solidFill>
                <a:srgbClr val="000000"/>
              </a:solidFill>
              <a:latin typeface="Open Sauce" panose="00000500000000000000"/>
              <a:ea typeface="Open Sauce" panose="00000500000000000000"/>
            </a:endParaRPr>
          </a:p>
          <a:p>
            <a:pPr algn="ctr">
              <a:lnSpc>
                <a:spcPts val="5020"/>
              </a:lnSpc>
            </a:pPr>
            <a:r>
              <a:rPr lang="en-US" sz="3865">
                <a:solidFill>
                  <a:srgbClr val="000000"/>
                </a:solidFill>
                <a:latin typeface="Open Sauce" panose="00000500000000000000"/>
                <a:ea typeface="Open Sauce" panose="00000500000000000000"/>
              </a:rPr>
              <a:t>Qikai Cheng a , Yong Huang a , Wei Lu a,＊＊,Xiaozhong Liu b </a:t>
            </a:r>
            <a:endParaRPr lang="en-US" sz="3865">
              <a:solidFill>
                <a:srgbClr val="000000"/>
              </a:solidFill>
              <a:latin typeface="Open Sauce" panose="00000500000000000000"/>
              <a:ea typeface="Open Sauce" panose="00000500000000000000"/>
            </a:endParaRPr>
          </a:p>
          <a:p>
            <a:pPr algn="ctr">
              <a:lnSpc>
                <a:spcPts val="5020"/>
              </a:lnSpc>
            </a:pPr>
            <a:r>
              <a:rPr lang="en-US" sz="3865">
                <a:solidFill>
                  <a:srgbClr val="000000"/>
                </a:solidFill>
                <a:latin typeface="Open Sauce" panose="00000500000000000000"/>
              </a:rPr>
              <a:t>a </a:t>
            </a:r>
            <a:r>
              <a:rPr lang="en-US" sz="3865">
                <a:solidFill>
                  <a:srgbClr val="000000"/>
                </a:solidFill>
                <a:latin typeface="Open Sauce Italics" panose="00000500000000000000"/>
              </a:rPr>
              <a:t>Wuhan University, China </a:t>
            </a:r>
            <a:endParaRPr lang="en-US" sz="3865">
              <a:solidFill>
                <a:srgbClr val="000000"/>
              </a:solidFill>
              <a:latin typeface="Open Sauce Italics" panose="00000500000000000000"/>
            </a:endParaRPr>
          </a:p>
          <a:p>
            <a:pPr algn="ctr">
              <a:lnSpc>
                <a:spcPts val="5020"/>
              </a:lnSpc>
            </a:pPr>
            <a:r>
              <a:rPr lang="en-US" sz="3865">
                <a:solidFill>
                  <a:srgbClr val="000000"/>
                </a:solidFill>
                <a:latin typeface="Open Sauce" panose="00000500000000000000"/>
              </a:rPr>
              <a:t>b </a:t>
            </a:r>
            <a:r>
              <a:rPr lang="en-US" sz="3865">
                <a:solidFill>
                  <a:srgbClr val="000000"/>
                </a:solidFill>
                <a:latin typeface="Open Sauce Italics" panose="00000500000000000000"/>
              </a:rPr>
              <a:t>Worcester Polytechnic Institute , USA</a:t>
            </a:r>
            <a:endParaRPr lang="en-US" sz="3865">
              <a:solidFill>
                <a:srgbClr val="000000"/>
              </a:solidFill>
              <a:latin typeface="Open Sauce Italics" panose="00000500000000000000"/>
            </a:endParaRPr>
          </a:p>
          <a:p>
            <a:pPr algn="ctr">
              <a:lnSpc>
                <a:spcPts val="5020"/>
              </a:lnSpc>
              <a:spcBef>
                <a:spcPct val="0"/>
              </a:spcBef>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3463770" y="3822127"/>
            <a:ext cx="6897168" cy="2671364"/>
          </a:xfrm>
          <a:prstGeom prst="rect">
            <a:avLst/>
          </a:prstGeom>
        </p:spPr>
        <p:txBody>
          <a:bodyPr lIns="0" tIns="0" rIns="0" bIns="0" rtlCol="0" anchor="t">
            <a:spAutoFit/>
          </a:bodyPr>
          <a:lstStyle/>
          <a:p>
            <a:pPr marL="0" lvl="0" indent="0" algn="ctr">
              <a:lnSpc>
                <a:spcPts val="9645"/>
              </a:lnSpc>
            </a:pPr>
            <a:r>
              <a:rPr lang="en-US" sz="10370" spc="1120">
                <a:solidFill>
                  <a:srgbClr val="231F20"/>
                </a:solidFill>
                <a:latin typeface="Codec Pro ExtraBold" panose="00000700000000000000"/>
              </a:rPr>
              <a:t>THANK YOU</a:t>
            </a:r>
            <a:endParaRPr lang="en-US" sz="10370" spc="1120">
              <a:solidFill>
                <a:srgbClr val="231F20"/>
              </a:solidFill>
              <a:latin typeface="Codec Pro ExtraBold" panose="00000700000000000000"/>
            </a:endParaRPr>
          </a:p>
        </p:txBody>
      </p:sp>
      <p:grpSp>
        <p:nvGrpSpPr>
          <p:cNvPr id="4" name="Group 4"/>
          <p:cNvGrpSpPr/>
          <p:nvPr/>
        </p:nvGrpSpPr>
        <p:grpSpPr>
          <a:xfrm rot="826432">
            <a:off x="-18353104" y="-3567159"/>
            <a:ext cx="21026341" cy="12831921"/>
            <a:chOff x="0" y="0"/>
            <a:chExt cx="5537802" cy="3379601"/>
          </a:xfrm>
        </p:grpSpPr>
        <p:sp>
          <p:nvSpPr>
            <p:cNvPr id="5" name="Freeform 5"/>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6" name="TextBox 6"/>
            <p:cNvSpPr txBox="1"/>
            <p:nvPr/>
          </p:nvSpPr>
          <p:spPr>
            <a:xfrm>
              <a:off x="0" y="-19050"/>
              <a:ext cx="5537802" cy="3398651"/>
            </a:xfrm>
            <a:prstGeom prst="rect">
              <a:avLst/>
            </a:prstGeom>
          </p:spPr>
          <p:txBody>
            <a:bodyPr lIns="50800" tIns="50800" rIns="50800" bIns="50800" rtlCol="0" anchor="ctr"/>
            <a:lstStyle/>
            <a:p>
              <a:pPr algn="ctr">
                <a:lnSpc>
                  <a:spcPts val="2860"/>
                </a:lnSpc>
              </a:pPr>
            </a:p>
          </p:txBody>
        </p:sp>
      </p:grpSp>
      <p:grpSp>
        <p:nvGrpSpPr>
          <p:cNvPr id="7" name="Group 7"/>
          <p:cNvGrpSpPr/>
          <p:nvPr/>
        </p:nvGrpSpPr>
        <p:grpSpPr>
          <a:xfrm rot="773821">
            <a:off x="9689235" y="-1100915"/>
            <a:ext cx="9890353" cy="15188811"/>
            <a:chOff x="0" y="0"/>
            <a:chExt cx="2604867" cy="4000345"/>
          </a:xfrm>
        </p:grpSpPr>
        <p:sp>
          <p:nvSpPr>
            <p:cNvPr id="8" name="Freeform 8"/>
            <p:cNvSpPr/>
            <p:nvPr/>
          </p:nvSpPr>
          <p:spPr>
            <a:xfrm>
              <a:off x="0" y="0"/>
              <a:ext cx="2604867" cy="4000345"/>
            </a:xfrm>
            <a:custGeom>
              <a:avLst/>
              <a:gdLst/>
              <a:ahLst/>
              <a:cxnLst/>
              <a:rect l="l" t="t" r="r" b="b"/>
              <a:pathLst>
                <a:path w="2604867" h="4000345">
                  <a:moveTo>
                    <a:pt x="0" y="0"/>
                  </a:moveTo>
                  <a:lnTo>
                    <a:pt x="2604867" y="0"/>
                  </a:lnTo>
                  <a:lnTo>
                    <a:pt x="2604867" y="4000345"/>
                  </a:lnTo>
                  <a:lnTo>
                    <a:pt x="0" y="4000345"/>
                  </a:lnTo>
                  <a:close/>
                </a:path>
              </a:pathLst>
            </a:custGeom>
            <a:solidFill>
              <a:srgbClr val="1C5739"/>
            </a:solidFill>
          </p:spPr>
        </p:sp>
        <p:sp>
          <p:nvSpPr>
            <p:cNvPr id="9" name="TextBox 9"/>
            <p:cNvSpPr txBox="1"/>
            <p:nvPr/>
          </p:nvSpPr>
          <p:spPr>
            <a:xfrm>
              <a:off x="0" y="-19050"/>
              <a:ext cx="2604867" cy="4019395"/>
            </a:xfrm>
            <a:prstGeom prst="rect">
              <a:avLst/>
            </a:prstGeom>
          </p:spPr>
          <p:txBody>
            <a:bodyPr lIns="50800" tIns="50800" rIns="50800" bIns="50800" rtlCol="0" anchor="ctr"/>
            <a:lstStyle/>
            <a:p>
              <a:pPr algn="ctr">
                <a:lnSpc>
                  <a:spcPts val="2860"/>
                </a:lnSpc>
              </a:pPr>
            </a:p>
          </p:txBody>
        </p:sp>
      </p:grpSp>
      <p:grpSp>
        <p:nvGrpSpPr>
          <p:cNvPr id="10" name="Group 10"/>
          <p:cNvGrpSpPr/>
          <p:nvPr/>
        </p:nvGrpSpPr>
        <p:grpSpPr>
          <a:xfrm rot="773821">
            <a:off x="3741572" y="-4834013"/>
            <a:ext cx="313833" cy="8482349"/>
            <a:chOff x="0" y="0"/>
            <a:chExt cx="82656" cy="2234034"/>
          </a:xfrm>
        </p:grpSpPr>
        <p:sp>
          <p:nvSpPr>
            <p:cNvPr id="11" name="Freeform 11"/>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2" name="TextBox 12"/>
            <p:cNvSpPr txBox="1"/>
            <p:nvPr/>
          </p:nvSpPr>
          <p:spPr>
            <a:xfrm>
              <a:off x="0" y="-19050"/>
              <a:ext cx="82656" cy="2253084"/>
            </a:xfrm>
            <a:prstGeom prst="rect">
              <a:avLst/>
            </a:prstGeom>
          </p:spPr>
          <p:txBody>
            <a:bodyPr lIns="50800" tIns="50800" rIns="50800" bIns="50800" rtlCol="0" anchor="ctr"/>
            <a:lstStyle/>
            <a:p>
              <a:pPr algn="ctr">
                <a:lnSpc>
                  <a:spcPts val="2860"/>
                </a:lnSpc>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2718435" y="316816"/>
            <a:ext cx="12851131" cy="1299943"/>
          </a:xfrm>
          <a:prstGeom prst="rect">
            <a:avLst/>
          </a:prstGeom>
        </p:spPr>
        <p:txBody>
          <a:bodyPr lIns="0" tIns="0" rIns="0" bIns="0" rtlCol="0" anchor="t">
            <a:spAutoFit/>
          </a:bodyPr>
          <a:lstStyle/>
          <a:p>
            <a:pPr algn="ctr">
              <a:lnSpc>
                <a:spcPts val="10650"/>
              </a:lnSpc>
              <a:spcBef>
                <a:spcPct val="0"/>
              </a:spcBef>
            </a:pPr>
            <a:r>
              <a:rPr lang="en-US" sz="7715" spc="756">
                <a:solidFill>
                  <a:srgbClr val="000000"/>
                </a:solidFill>
                <a:latin typeface="Open Sauce Bold" panose="00000500000000000000"/>
              </a:rPr>
              <a:t>Group Members(B-10) </a:t>
            </a:r>
            <a:endParaRPr lang="en-US" sz="7715" spc="756">
              <a:solidFill>
                <a:srgbClr val="000000"/>
              </a:solidFill>
              <a:latin typeface="Open Sauce Bold" panose="00000500000000000000"/>
            </a:endParaRPr>
          </a:p>
        </p:txBody>
      </p:sp>
      <p:sp>
        <p:nvSpPr>
          <p:cNvPr id="3" name="TextBox 3"/>
          <p:cNvSpPr txBox="1"/>
          <p:nvPr/>
        </p:nvSpPr>
        <p:spPr>
          <a:xfrm>
            <a:off x="381000" y="3009900"/>
            <a:ext cx="11516360" cy="710565"/>
          </a:xfrm>
          <a:prstGeom prst="rect">
            <a:avLst/>
          </a:prstGeom>
        </p:spPr>
        <p:txBody>
          <a:bodyPr wrap="square" lIns="0" tIns="0" rIns="0" bIns="0" rtlCol="0" anchor="t">
            <a:spAutoFit/>
          </a:bodyPr>
          <a:lstStyle/>
          <a:p>
            <a:pPr algn="ctr">
              <a:lnSpc>
                <a:spcPts val="5545"/>
              </a:lnSpc>
              <a:spcBef>
                <a:spcPct val="0"/>
              </a:spcBef>
            </a:pPr>
            <a:r>
              <a:rPr lang="en-US" sz="4020" spc="393">
                <a:solidFill>
                  <a:srgbClr val="000000"/>
                </a:solidFill>
                <a:latin typeface="Open Sauce Bold" panose="00000500000000000000"/>
              </a:rPr>
              <a:t>1.Saurabh Kuche</a:t>
            </a:r>
            <a:r>
              <a:rPr lang="en-IN" altLang="en-US" sz="4020" spc="393">
                <a:solidFill>
                  <a:srgbClr val="000000"/>
                </a:solidFill>
                <a:latin typeface="Open Sauce Bold" panose="00000500000000000000"/>
              </a:rPr>
              <a:t>(RBT22CS128)</a:t>
            </a:r>
            <a:r>
              <a:rPr lang="en-US" sz="4020" spc="393">
                <a:solidFill>
                  <a:srgbClr val="000000"/>
                </a:solidFill>
                <a:latin typeface="Open Sauce Bold" panose="00000500000000000000"/>
              </a:rPr>
              <a:t>.</a:t>
            </a:r>
            <a:r>
              <a:rPr lang="en-IN" altLang="en-US" sz="4020" spc="393">
                <a:solidFill>
                  <a:srgbClr val="000000"/>
                </a:solidFill>
                <a:latin typeface="Open Sauce Bold" panose="00000500000000000000"/>
              </a:rPr>
              <a:t>                    </a:t>
            </a:r>
            <a:endParaRPr lang="en-IN" altLang="en-US" sz="4020" spc="393">
              <a:solidFill>
                <a:srgbClr val="000000"/>
              </a:solidFill>
              <a:latin typeface="Open Sauce Bold" panose="00000500000000000000"/>
            </a:endParaRPr>
          </a:p>
        </p:txBody>
      </p:sp>
      <p:sp>
        <p:nvSpPr>
          <p:cNvPr id="4" name="TextBox 4"/>
          <p:cNvSpPr txBox="1"/>
          <p:nvPr/>
        </p:nvSpPr>
        <p:spPr>
          <a:xfrm>
            <a:off x="609600" y="3878580"/>
            <a:ext cx="12628880" cy="710565"/>
          </a:xfrm>
          <a:prstGeom prst="rect">
            <a:avLst/>
          </a:prstGeom>
        </p:spPr>
        <p:txBody>
          <a:bodyPr wrap="square" lIns="0" tIns="0" rIns="0" bIns="0" rtlCol="0" anchor="t">
            <a:spAutoFit/>
          </a:bodyPr>
          <a:lstStyle/>
          <a:p>
            <a:pPr algn="ctr">
              <a:lnSpc>
                <a:spcPts val="5545"/>
              </a:lnSpc>
              <a:spcBef>
                <a:spcPct val="0"/>
              </a:spcBef>
            </a:pPr>
            <a:r>
              <a:rPr lang="en-US" sz="4020" spc="393">
                <a:solidFill>
                  <a:srgbClr val="000000"/>
                </a:solidFill>
                <a:latin typeface="Open Sauce Bold" panose="00000500000000000000"/>
              </a:rPr>
              <a:t>2.Mayuresh Chaudhari</a:t>
            </a:r>
            <a:r>
              <a:rPr lang="en-IN" altLang="en-US" sz="4020" spc="393">
                <a:solidFill>
                  <a:srgbClr val="000000"/>
                </a:solidFill>
                <a:latin typeface="Open Sauce Bold" panose="00000500000000000000"/>
              </a:rPr>
              <a:t>(RBT22CS120)</a:t>
            </a:r>
            <a:r>
              <a:rPr lang="en-US" sz="4020" spc="393">
                <a:solidFill>
                  <a:srgbClr val="000000"/>
                </a:solidFill>
                <a:latin typeface="Open Sauce Bold" panose="00000500000000000000"/>
              </a:rPr>
              <a:t>.</a:t>
            </a:r>
            <a:endParaRPr lang="en-US" sz="4020" spc="393">
              <a:solidFill>
                <a:srgbClr val="000000"/>
              </a:solidFill>
              <a:latin typeface="Open Sauce Bold" panose="00000500000000000000"/>
            </a:endParaRPr>
          </a:p>
        </p:txBody>
      </p:sp>
      <p:sp>
        <p:nvSpPr>
          <p:cNvPr id="5" name="TextBox 5"/>
          <p:cNvSpPr txBox="1"/>
          <p:nvPr/>
        </p:nvSpPr>
        <p:spPr>
          <a:xfrm>
            <a:off x="1266825" y="4930140"/>
            <a:ext cx="10873105" cy="710565"/>
          </a:xfrm>
          <a:prstGeom prst="rect">
            <a:avLst/>
          </a:prstGeom>
        </p:spPr>
        <p:txBody>
          <a:bodyPr wrap="square" lIns="0" tIns="0" rIns="0" bIns="0" rtlCol="0" anchor="t">
            <a:spAutoFit/>
          </a:bodyPr>
          <a:lstStyle/>
          <a:p>
            <a:pPr algn="ctr">
              <a:lnSpc>
                <a:spcPts val="5545"/>
              </a:lnSpc>
              <a:spcBef>
                <a:spcPct val="0"/>
              </a:spcBef>
            </a:pPr>
            <a:r>
              <a:rPr lang="en-US" sz="4020" spc="393">
                <a:solidFill>
                  <a:srgbClr val="000000"/>
                </a:solidFill>
                <a:latin typeface="Open Sauce Bold" panose="00000500000000000000"/>
              </a:rPr>
              <a:t>3.Abhishek Paraskar</a:t>
            </a:r>
            <a:r>
              <a:rPr lang="en-IN" altLang="en-US" sz="4020" spc="393">
                <a:solidFill>
                  <a:srgbClr val="000000"/>
                </a:solidFill>
                <a:latin typeface="Open Sauce Bold" panose="00000500000000000000"/>
              </a:rPr>
              <a:t>(RBT22CS084)</a:t>
            </a:r>
            <a:r>
              <a:rPr lang="en-US" sz="4020" spc="393">
                <a:solidFill>
                  <a:srgbClr val="000000"/>
                </a:solidFill>
                <a:latin typeface="Open Sauce Bold" panose="00000500000000000000"/>
              </a:rPr>
              <a:t>.</a:t>
            </a:r>
            <a:endParaRPr lang="en-US" sz="4020" spc="393">
              <a:solidFill>
                <a:srgbClr val="000000"/>
              </a:solidFill>
              <a:latin typeface="Open Sauce Bold" panose="00000500000000000000"/>
            </a:endParaRPr>
          </a:p>
        </p:txBody>
      </p:sp>
      <p:sp>
        <p:nvSpPr>
          <p:cNvPr id="6" name="TextBox 6"/>
          <p:cNvSpPr txBox="1"/>
          <p:nvPr/>
        </p:nvSpPr>
        <p:spPr>
          <a:xfrm>
            <a:off x="-609600" y="5981700"/>
            <a:ext cx="11906885" cy="710565"/>
          </a:xfrm>
          <a:prstGeom prst="rect">
            <a:avLst/>
          </a:prstGeom>
        </p:spPr>
        <p:txBody>
          <a:bodyPr wrap="square" lIns="0" tIns="0" rIns="0" bIns="0" rtlCol="0" anchor="t">
            <a:spAutoFit/>
          </a:bodyPr>
          <a:lstStyle/>
          <a:p>
            <a:pPr algn="ctr">
              <a:lnSpc>
                <a:spcPts val="5545"/>
              </a:lnSpc>
              <a:spcBef>
                <a:spcPct val="0"/>
              </a:spcBef>
            </a:pPr>
            <a:r>
              <a:rPr lang="en-US" sz="4020" spc="393">
                <a:solidFill>
                  <a:srgbClr val="000000"/>
                </a:solidFill>
                <a:latin typeface="Open Sauce Bold" panose="00000500000000000000"/>
              </a:rPr>
              <a:t>4.Sahil Patil</a:t>
            </a:r>
            <a:r>
              <a:rPr lang="en-IN" altLang="en-US" sz="4020" spc="393">
                <a:solidFill>
                  <a:srgbClr val="000000"/>
                </a:solidFill>
                <a:latin typeface="Open Sauce Bold" panose="00000500000000000000"/>
              </a:rPr>
              <a:t>(RBT22CS136)</a:t>
            </a:r>
            <a:r>
              <a:rPr lang="en-US" sz="4020" spc="393">
                <a:solidFill>
                  <a:srgbClr val="000000"/>
                </a:solidFill>
                <a:latin typeface="Open Sauce Bold" panose="00000500000000000000"/>
              </a:rPr>
              <a:t>.</a:t>
            </a:r>
            <a:endParaRPr lang="en-US" sz="4020" spc="393">
              <a:solidFill>
                <a:srgbClr val="000000"/>
              </a:solidFill>
              <a:latin typeface="Open Sauce Bold"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60"/>
                </a:lnSpc>
              </a:pPr>
            </a:p>
          </p:txBody>
        </p:sp>
      </p:grpSp>
      <p:grpSp>
        <p:nvGrpSpPr>
          <p:cNvPr id="5" name="Group 5"/>
          <p:cNvGrpSpPr/>
          <p:nvPr/>
        </p:nvGrpSpPr>
        <p:grpSpPr>
          <a:xfrm rot="0">
            <a:off x="12193216" y="1415447"/>
            <a:ext cx="5408984" cy="7979428"/>
            <a:chOff x="0" y="0"/>
            <a:chExt cx="1424588" cy="2101578"/>
          </a:xfrm>
        </p:grpSpPr>
        <p:sp>
          <p:nvSpPr>
            <p:cNvPr id="6" name="Freeform 6"/>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7" name="TextBox 7"/>
            <p:cNvSpPr txBox="1"/>
            <p:nvPr/>
          </p:nvSpPr>
          <p:spPr>
            <a:xfrm>
              <a:off x="0" y="-19050"/>
              <a:ext cx="1424588" cy="2120628"/>
            </a:xfrm>
            <a:prstGeom prst="rect">
              <a:avLst/>
            </a:prstGeom>
          </p:spPr>
          <p:txBody>
            <a:bodyPr lIns="50800" tIns="50800" rIns="50800" bIns="50800" rtlCol="0" anchor="ctr"/>
            <a:lstStyle/>
            <a:p>
              <a:pPr algn="ctr">
                <a:lnSpc>
                  <a:spcPts val="2860"/>
                </a:lnSpc>
              </a:pPr>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681874" y="-23937"/>
            <a:ext cx="8877624" cy="1439372"/>
          </a:xfrm>
          <a:prstGeom prst="rect">
            <a:avLst/>
          </a:prstGeom>
        </p:spPr>
        <p:txBody>
          <a:bodyPr lIns="0" tIns="0" rIns="0" bIns="0" rtlCol="0" anchor="t">
            <a:spAutoFit/>
          </a:bodyPr>
          <a:lstStyle/>
          <a:p>
            <a:pPr>
              <a:lnSpc>
                <a:spcPts val="10860"/>
              </a:lnSpc>
            </a:pPr>
            <a:r>
              <a:rPr lang="en-US" sz="7870" spc="771">
                <a:solidFill>
                  <a:srgbClr val="231F20"/>
                </a:solidFill>
                <a:latin typeface="Codec Pro ExtraBold" panose="00000700000000000000"/>
              </a:rPr>
              <a:t>Introduction</a:t>
            </a:r>
            <a:endParaRPr lang="en-US" sz="7870" spc="771">
              <a:solidFill>
                <a:srgbClr val="231F20"/>
              </a:solidFill>
              <a:latin typeface="Codec Pro ExtraBold" panose="00000700000000000000"/>
            </a:endParaRPr>
          </a:p>
        </p:txBody>
      </p:sp>
      <p:sp>
        <p:nvSpPr>
          <p:cNvPr id="10" name="TextBox 10"/>
          <p:cNvSpPr txBox="1"/>
          <p:nvPr/>
        </p:nvSpPr>
        <p:spPr>
          <a:xfrm>
            <a:off x="4024659" y="3965154"/>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02</a:t>
            </a:r>
            <a:endParaRPr lang="en-US" sz="4270" spc="350">
              <a:solidFill>
                <a:srgbClr val="FFFFFF"/>
              </a:solidFill>
              <a:latin typeface="Codec Pro ExtraBold Italics"/>
            </a:endParaRPr>
          </a:p>
        </p:txBody>
      </p:sp>
      <p:sp>
        <p:nvSpPr>
          <p:cNvPr id="11" name="TextBox 11"/>
          <p:cNvSpPr txBox="1"/>
          <p:nvPr/>
        </p:nvSpPr>
        <p:spPr>
          <a:xfrm>
            <a:off x="4024659" y="4846311"/>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03</a:t>
            </a:r>
            <a:endParaRPr lang="en-US" sz="4270" spc="350">
              <a:solidFill>
                <a:srgbClr val="FFFFFF"/>
              </a:solidFill>
              <a:latin typeface="Codec Pro ExtraBold Italics"/>
            </a:endParaRPr>
          </a:p>
        </p:txBody>
      </p:sp>
      <p:sp>
        <p:nvSpPr>
          <p:cNvPr id="12" name="TextBox 12"/>
          <p:cNvSpPr txBox="1"/>
          <p:nvPr/>
        </p:nvSpPr>
        <p:spPr>
          <a:xfrm>
            <a:off x="4024659" y="5643430"/>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04</a:t>
            </a:r>
            <a:endParaRPr lang="en-US" sz="4270" spc="350">
              <a:solidFill>
                <a:srgbClr val="FFFFFF"/>
              </a:solidFill>
              <a:latin typeface="Codec Pro ExtraBold Italics"/>
            </a:endParaRPr>
          </a:p>
        </p:txBody>
      </p:sp>
      <p:sp>
        <p:nvSpPr>
          <p:cNvPr id="13" name="TextBox 13"/>
          <p:cNvSpPr txBox="1"/>
          <p:nvPr/>
        </p:nvSpPr>
        <p:spPr>
          <a:xfrm>
            <a:off x="4044260" y="6435807"/>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05</a:t>
            </a:r>
            <a:endParaRPr lang="en-US" sz="4270" spc="350">
              <a:solidFill>
                <a:srgbClr val="FFFFFF"/>
              </a:solidFill>
              <a:latin typeface="Codec Pro ExtraBold Italics"/>
            </a:endParaRPr>
          </a:p>
        </p:txBody>
      </p:sp>
      <p:sp>
        <p:nvSpPr>
          <p:cNvPr id="14" name="TextBox 14"/>
          <p:cNvSpPr txBox="1"/>
          <p:nvPr/>
        </p:nvSpPr>
        <p:spPr>
          <a:xfrm>
            <a:off x="4044260" y="7266771"/>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06</a:t>
            </a:r>
            <a:endParaRPr lang="en-US" sz="4270" spc="350">
              <a:solidFill>
                <a:srgbClr val="FFFFFF"/>
              </a:solidFill>
              <a:latin typeface="Codec Pro ExtraBold Italics"/>
            </a:endParaRPr>
          </a:p>
        </p:txBody>
      </p:sp>
      <p:sp>
        <p:nvSpPr>
          <p:cNvPr id="15" name="TextBox 15"/>
          <p:cNvSpPr txBox="1"/>
          <p:nvPr/>
        </p:nvSpPr>
        <p:spPr>
          <a:xfrm>
            <a:off x="4044260" y="8117064"/>
            <a:ext cx="937219" cy="714375"/>
          </a:xfrm>
          <a:prstGeom prst="rect">
            <a:avLst/>
          </a:prstGeom>
        </p:spPr>
        <p:txBody>
          <a:bodyPr lIns="0" tIns="0" rIns="0" bIns="0" rtlCol="0" anchor="t">
            <a:spAutoFit/>
          </a:bodyPr>
          <a:lstStyle/>
          <a:p>
            <a:pPr algn="ctr">
              <a:lnSpc>
                <a:spcPts val="5125"/>
              </a:lnSpc>
            </a:pPr>
            <a:r>
              <a:rPr lang="en-US" sz="4270" spc="350">
                <a:solidFill>
                  <a:srgbClr val="FFFFFF"/>
                </a:solidFill>
                <a:latin typeface="Codec Pro ExtraBold Italics"/>
              </a:rPr>
              <a:t>07</a:t>
            </a:r>
            <a:endParaRPr lang="en-US" sz="4270" spc="350">
              <a:solidFill>
                <a:srgbClr val="FFFFFF"/>
              </a:solidFill>
              <a:latin typeface="Codec Pro ExtraBold Italics"/>
            </a:endParaRPr>
          </a:p>
        </p:txBody>
      </p:sp>
      <p:sp>
        <p:nvSpPr>
          <p:cNvPr id="16" name="TextBox 16"/>
          <p:cNvSpPr txBox="1"/>
          <p:nvPr/>
        </p:nvSpPr>
        <p:spPr>
          <a:xfrm>
            <a:off x="2029113" y="1991001"/>
            <a:ext cx="9295329" cy="5677646"/>
          </a:xfrm>
          <a:prstGeom prst="rect">
            <a:avLst/>
          </a:prstGeom>
        </p:spPr>
        <p:txBody>
          <a:bodyPr lIns="0" tIns="0" rIns="0" bIns="0" rtlCol="0" anchor="t">
            <a:spAutoFit/>
          </a:bodyPr>
          <a:lstStyle/>
          <a:p>
            <a:pPr algn="ctr">
              <a:lnSpc>
                <a:spcPts val="5625"/>
              </a:lnSpc>
              <a:spcBef>
                <a:spcPct val="0"/>
              </a:spcBef>
            </a:pPr>
            <a:r>
              <a:rPr lang="en-US" sz="4325">
                <a:solidFill>
                  <a:srgbClr val="000000"/>
                </a:solidFill>
                <a:latin typeface="Open Sauce" panose="00000500000000000000"/>
              </a:rPr>
              <a:t>Online, it seems talking with both humans and machines. But what if we could easily tell the difference? That's where the Human Response Identifier comes in. It helps us know if the information is from a real person or created by AI. </a:t>
            </a:r>
            <a:endParaRPr lang="en-US" sz="4325">
              <a:solidFill>
                <a:srgbClr val="000000"/>
              </a:solidFill>
              <a:latin typeface="Open Sauce"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31593" y="7513019"/>
            <a:ext cx="4748222" cy="4748222"/>
          </a:xfrm>
          <a:custGeom>
            <a:avLst/>
            <a:gdLst/>
            <a:ahLst/>
            <a:cxnLst/>
            <a:rect l="l" t="t" r="r" b="b"/>
            <a:pathLst>
              <a:path w="4748222" h="4748222">
                <a:moveTo>
                  <a:pt x="0" y="0"/>
                </a:moveTo>
                <a:lnTo>
                  <a:pt x="4748222" y="0"/>
                </a:lnTo>
                <a:lnTo>
                  <a:pt x="4748222" y="4748222"/>
                </a:lnTo>
                <a:lnTo>
                  <a:pt x="0" y="47482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1998823" y="-2015335"/>
            <a:ext cx="6633197" cy="663319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Freeform 6"/>
          <p:cNvSpPr/>
          <p:nvPr/>
        </p:nvSpPr>
        <p:spPr>
          <a:xfrm>
            <a:off x="-172352" y="-2015335"/>
            <a:ext cx="6088069" cy="6088069"/>
          </a:xfrm>
          <a:custGeom>
            <a:avLst/>
            <a:gdLst/>
            <a:ahLst/>
            <a:cxnLst/>
            <a:rect l="l" t="t" r="r" b="b"/>
            <a:pathLst>
              <a:path w="6088069" h="6088069">
                <a:moveTo>
                  <a:pt x="0" y="0"/>
                </a:moveTo>
                <a:lnTo>
                  <a:pt x="6088069" y="0"/>
                </a:lnTo>
                <a:lnTo>
                  <a:pt x="6088069" y="6088070"/>
                </a:lnTo>
                <a:lnTo>
                  <a:pt x="0" y="60880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rot="0">
            <a:off x="139126" y="3952703"/>
            <a:ext cx="1164616" cy="1910409"/>
            <a:chOff x="0" y="0"/>
            <a:chExt cx="1451520" cy="2381040"/>
          </a:xfrm>
        </p:grpSpPr>
        <p:sp>
          <p:nvSpPr>
            <p:cNvPr id="8" name="Freeform 8"/>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9" name="TextBox 9"/>
          <p:cNvSpPr txBox="1"/>
          <p:nvPr/>
        </p:nvSpPr>
        <p:spPr>
          <a:xfrm>
            <a:off x="0" y="514697"/>
            <a:ext cx="5618059" cy="786567"/>
          </a:xfrm>
          <a:prstGeom prst="rect">
            <a:avLst/>
          </a:prstGeom>
        </p:spPr>
        <p:txBody>
          <a:bodyPr lIns="0" tIns="0" rIns="0" bIns="0" rtlCol="0" anchor="t">
            <a:spAutoFit/>
          </a:bodyPr>
          <a:lstStyle/>
          <a:p>
            <a:pPr algn="ctr">
              <a:lnSpc>
                <a:spcPts val="6325"/>
              </a:lnSpc>
              <a:spcBef>
                <a:spcPct val="0"/>
              </a:spcBef>
            </a:pPr>
            <a:r>
              <a:rPr lang="en-US" sz="4865">
                <a:solidFill>
                  <a:srgbClr val="000000"/>
                </a:solidFill>
                <a:latin typeface="Open Sauce" panose="00000500000000000000"/>
              </a:rPr>
              <a:t>Motivation</a:t>
            </a:r>
            <a:r>
              <a:rPr lang="en-US" sz="4865">
                <a:solidFill>
                  <a:srgbClr val="000000"/>
                </a:solidFill>
                <a:latin typeface="Open Sauce" panose="00000500000000000000"/>
              </a:rPr>
              <a:t>tion</a:t>
            </a:r>
            <a:endParaRPr lang="en-US" sz="4865">
              <a:solidFill>
                <a:srgbClr val="000000"/>
              </a:solidFill>
              <a:latin typeface="Open Sauce" panose="00000500000000000000"/>
            </a:endParaRPr>
          </a:p>
        </p:txBody>
      </p:sp>
      <p:sp>
        <p:nvSpPr>
          <p:cNvPr id="10" name="TextBox 10"/>
          <p:cNvSpPr txBox="1"/>
          <p:nvPr/>
        </p:nvSpPr>
        <p:spPr>
          <a:xfrm>
            <a:off x="0" y="4034635"/>
            <a:ext cx="18288000" cy="2733598"/>
          </a:xfrm>
          <a:prstGeom prst="rect">
            <a:avLst/>
          </a:prstGeom>
        </p:spPr>
        <p:txBody>
          <a:bodyPr lIns="0" tIns="0" rIns="0" bIns="0" rtlCol="0" anchor="t">
            <a:spAutoFit/>
          </a:bodyPr>
          <a:lstStyle/>
          <a:p>
            <a:pPr algn="ctr">
              <a:lnSpc>
                <a:spcPts val="4325"/>
              </a:lnSpc>
            </a:pPr>
            <a:r>
              <a:rPr lang="en-US" sz="3330">
                <a:solidFill>
                  <a:srgbClr val="000000"/>
                </a:solidFill>
                <a:latin typeface="Open Sauce" panose="00000500000000000000"/>
              </a:rPr>
              <a:t> "Why use Human Response Identifier?"</a:t>
            </a:r>
            <a:endParaRPr lang="en-US" sz="3330">
              <a:solidFill>
                <a:srgbClr val="000000"/>
              </a:solidFill>
              <a:latin typeface="Open Sauce" panose="00000500000000000000"/>
            </a:endParaRPr>
          </a:p>
          <a:p>
            <a:pPr algn="ctr">
              <a:lnSpc>
                <a:spcPts val="4325"/>
              </a:lnSpc>
            </a:pPr>
          </a:p>
          <a:p>
            <a:pPr algn="ctr">
              <a:lnSpc>
                <a:spcPts val="4325"/>
              </a:lnSpc>
              <a:spcBef>
                <a:spcPct val="0"/>
              </a:spcBef>
            </a:pPr>
            <a:r>
              <a:rPr lang="en-US" sz="3330">
                <a:solidFill>
                  <a:srgbClr val="000000"/>
                </a:solidFill>
                <a:latin typeface="Open Sauce" panose="00000500000000000000"/>
              </a:rPr>
              <a:t> Online,sometimes it seems talking to a friend, but it might be a machine! Imagine spotting fake news or misinformation easily. Our Human Response Identifier is your digital truth detector. It fights lies. </a:t>
            </a:r>
            <a:endParaRPr lang="en-US" sz="3330">
              <a:solidFill>
                <a:srgbClr val="000000"/>
              </a:solidFill>
              <a:latin typeface="Open Sauce" panose="00000500000000000000"/>
            </a:endParaRPr>
          </a:p>
        </p:txBody>
      </p:sp>
      <p:grpSp>
        <p:nvGrpSpPr>
          <p:cNvPr id="11" name="Group 11"/>
          <p:cNvGrpSpPr/>
          <p:nvPr/>
        </p:nvGrpSpPr>
        <p:grpSpPr>
          <a:xfrm rot="0">
            <a:off x="139126" y="7027674"/>
            <a:ext cx="1359825" cy="2230626"/>
            <a:chOff x="0" y="0"/>
            <a:chExt cx="1451520" cy="2381040"/>
          </a:xfrm>
        </p:grpSpPr>
        <p:sp>
          <p:nvSpPr>
            <p:cNvPr id="12" name="Freeform 12"/>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13" name="TextBox 13"/>
          <p:cNvSpPr txBox="1"/>
          <p:nvPr/>
        </p:nvSpPr>
        <p:spPr>
          <a:xfrm>
            <a:off x="1498951" y="7313016"/>
            <a:ext cx="13676990" cy="1621841"/>
          </a:xfrm>
          <a:prstGeom prst="rect">
            <a:avLst/>
          </a:prstGeom>
        </p:spPr>
        <p:txBody>
          <a:bodyPr lIns="0" tIns="0" rIns="0" bIns="0" rtlCol="0" anchor="t">
            <a:spAutoFit/>
          </a:bodyPr>
          <a:lstStyle/>
          <a:p>
            <a:pPr algn="ctr">
              <a:lnSpc>
                <a:spcPts val="4280"/>
              </a:lnSpc>
              <a:spcBef>
                <a:spcPct val="0"/>
              </a:spcBef>
            </a:pPr>
            <a:r>
              <a:rPr lang="en-US" sz="3295">
                <a:solidFill>
                  <a:srgbClr val="000000"/>
                </a:solidFill>
                <a:latin typeface="Open Sauce" panose="00000500000000000000"/>
              </a:rPr>
              <a:t>For instance, if a news story seems fishy, the tool could reveal if it's written by a person or generated by AI. It's about honesty, trust, and keeping our digital world reliable.</a:t>
            </a:r>
            <a:endParaRPr lang="en-US" sz="3295">
              <a:solidFill>
                <a:srgbClr val="000000"/>
              </a:solidFill>
              <a:latin typeface="Open Sauce"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6466030" y="2170218"/>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rot="0">
            <a:off x="17176141" y="3489333"/>
            <a:ext cx="2223718" cy="2218402"/>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6" name="Group 6"/>
          <p:cNvGrpSpPr/>
          <p:nvPr/>
        </p:nvGrpSpPr>
        <p:grpSpPr>
          <a:xfrm rot="0">
            <a:off x="13597833" y="-1542575"/>
            <a:ext cx="7490557" cy="3995394"/>
            <a:chOff x="0" y="0"/>
            <a:chExt cx="4198616" cy="2239503"/>
          </a:xfrm>
        </p:grpSpPr>
        <p:sp>
          <p:nvSpPr>
            <p:cNvPr id="7" name="Freeform 7"/>
            <p:cNvSpPr/>
            <p:nvPr/>
          </p:nvSpPr>
          <p:spPr>
            <a:xfrm>
              <a:off x="0" y="0"/>
              <a:ext cx="4198727" cy="2239492"/>
            </a:xfrm>
            <a:custGeom>
              <a:avLst/>
              <a:gdLst/>
              <a:ahLst/>
              <a:cxnLst/>
              <a:rect l="l" t="t" r="r" b="b"/>
              <a:pathLst>
                <a:path w="4198727" h="2239492">
                  <a:moveTo>
                    <a:pt x="0" y="1119746"/>
                  </a:moveTo>
                  <a:cubicBezTo>
                    <a:pt x="0" y="501294"/>
                    <a:pt x="939953" y="0"/>
                    <a:pt x="2099405" y="0"/>
                  </a:cubicBezTo>
                  <a:cubicBezTo>
                    <a:pt x="3258858" y="0"/>
                    <a:pt x="4198727" y="501294"/>
                    <a:pt x="4198727" y="1119746"/>
                  </a:cubicBezTo>
                  <a:cubicBezTo>
                    <a:pt x="4198727" y="1738198"/>
                    <a:pt x="3258858" y="2239492"/>
                    <a:pt x="2099405" y="2239492"/>
                  </a:cubicBezTo>
                  <a:cubicBezTo>
                    <a:pt x="939953" y="2239492"/>
                    <a:pt x="0" y="1738198"/>
                    <a:pt x="0" y="1119746"/>
                  </a:cubicBezTo>
                  <a:close/>
                </a:path>
              </a:pathLst>
            </a:custGeom>
            <a:solidFill>
              <a:srgbClr val="397D5A"/>
            </a:solidFill>
          </p:spPr>
        </p:sp>
      </p:grpSp>
      <p:sp>
        <p:nvSpPr>
          <p:cNvPr id="8" name="TextBox 8"/>
          <p:cNvSpPr txBox="1"/>
          <p:nvPr/>
        </p:nvSpPr>
        <p:spPr>
          <a:xfrm>
            <a:off x="1620726" y="363162"/>
            <a:ext cx="11317746" cy="1356960"/>
          </a:xfrm>
          <a:prstGeom prst="rect">
            <a:avLst/>
          </a:prstGeom>
        </p:spPr>
        <p:txBody>
          <a:bodyPr lIns="0" tIns="0" rIns="0" bIns="0" rtlCol="0" anchor="t">
            <a:spAutoFit/>
          </a:bodyPr>
          <a:lstStyle/>
          <a:p>
            <a:pPr marL="0" lvl="0" indent="0" algn="l">
              <a:lnSpc>
                <a:spcPts val="10195"/>
              </a:lnSpc>
              <a:spcBef>
                <a:spcPct val="0"/>
              </a:spcBef>
            </a:pPr>
            <a:r>
              <a:rPr lang="en-US" sz="7385" spc="723">
                <a:solidFill>
                  <a:srgbClr val="231F20"/>
                </a:solidFill>
                <a:latin typeface="Codec Pro ExtraBold" panose="00000700000000000000"/>
              </a:rPr>
              <a:t>Problem Statement</a:t>
            </a:r>
            <a:endParaRPr lang="en-US" sz="7385" spc="723">
              <a:solidFill>
                <a:srgbClr val="231F20"/>
              </a:solidFill>
              <a:latin typeface="Codec Pro ExtraBold" panose="00000700000000000000"/>
            </a:endParaRPr>
          </a:p>
        </p:txBody>
      </p:sp>
      <p:sp>
        <p:nvSpPr>
          <p:cNvPr id="9" name="Freeform 9"/>
          <p:cNvSpPr/>
          <p:nvPr/>
        </p:nvSpPr>
        <p:spPr>
          <a:xfrm>
            <a:off x="15774853" y="6342276"/>
            <a:ext cx="5106505" cy="4530862"/>
          </a:xfrm>
          <a:custGeom>
            <a:avLst/>
            <a:gdLst/>
            <a:ahLst/>
            <a:cxnLst/>
            <a:rect l="l" t="t" r="r" b="b"/>
            <a:pathLst>
              <a:path w="5106505" h="4530862">
                <a:moveTo>
                  <a:pt x="0" y="0"/>
                </a:moveTo>
                <a:lnTo>
                  <a:pt x="5106505" y="0"/>
                </a:lnTo>
                <a:lnTo>
                  <a:pt x="5106505" y="4530862"/>
                </a:lnTo>
                <a:lnTo>
                  <a:pt x="0" y="4530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0" y="2987273"/>
            <a:ext cx="16607230" cy="4950740"/>
          </a:xfrm>
          <a:prstGeom prst="rect">
            <a:avLst/>
          </a:prstGeom>
        </p:spPr>
        <p:txBody>
          <a:bodyPr lIns="0" tIns="0" rIns="0" bIns="0" rtlCol="0" anchor="t">
            <a:spAutoFit/>
          </a:bodyPr>
          <a:lstStyle/>
          <a:p>
            <a:pPr algn="ctr">
              <a:lnSpc>
                <a:spcPts val="4900"/>
              </a:lnSpc>
              <a:spcBef>
                <a:spcPct val="0"/>
              </a:spcBef>
            </a:pPr>
            <a:r>
              <a:rPr lang="en-US" sz="3770">
                <a:solidFill>
                  <a:srgbClr val="231F20"/>
                </a:solidFill>
                <a:latin typeface="Open Sauce" panose="00000500000000000000"/>
              </a:rPr>
              <a:t>The problem we're addressing is that advanced AI models, like GPT-3, are great at generating human-like text but can make mistakes. This becomes a serious issue when it comes to misinformation, fraud, and the creation of realistic fake videos called deepfakes. We've noticed a specific problem called "Reference Hallucination" in AI writing assistants like ChatGPT. Our goal is to understand and improve the accuracy of these AI models to prevent false beliefs and misinformation.</a:t>
            </a:r>
            <a:endParaRPr lang="en-US" sz="3770">
              <a:solidFill>
                <a:srgbClr val="231F20"/>
              </a:solidFill>
              <a:latin typeface="Open Sauce"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536745" cy="2111666"/>
            <a:chOff x="0" y="0"/>
            <a:chExt cx="4882106" cy="556159"/>
          </a:xfrm>
        </p:grpSpPr>
        <p:sp>
          <p:nvSpPr>
            <p:cNvPr id="4" name="Freeform 4"/>
            <p:cNvSpPr/>
            <p:nvPr/>
          </p:nvSpPr>
          <p:spPr>
            <a:xfrm>
              <a:off x="0" y="0"/>
              <a:ext cx="4882105" cy="556159"/>
            </a:xfrm>
            <a:custGeom>
              <a:avLst/>
              <a:gdLst/>
              <a:ahLst/>
              <a:cxnLst/>
              <a:rect l="l" t="t" r="r" b="b"/>
              <a:pathLst>
                <a:path w="4882105" h="556159">
                  <a:moveTo>
                    <a:pt x="0" y="0"/>
                  </a:moveTo>
                  <a:lnTo>
                    <a:pt x="4882105" y="0"/>
                  </a:lnTo>
                  <a:lnTo>
                    <a:pt x="4882105" y="556159"/>
                  </a:lnTo>
                  <a:lnTo>
                    <a:pt x="0" y="556159"/>
                  </a:lnTo>
                  <a:close/>
                </a:path>
              </a:pathLst>
            </a:custGeom>
            <a:solidFill>
              <a:srgbClr val="1C5739"/>
            </a:solidFill>
          </p:spPr>
        </p:sp>
        <p:sp>
          <p:nvSpPr>
            <p:cNvPr id="5" name="TextBox 5"/>
            <p:cNvSpPr txBox="1"/>
            <p:nvPr/>
          </p:nvSpPr>
          <p:spPr>
            <a:xfrm>
              <a:off x="0" y="-19050"/>
              <a:ext cx="4882106" cy="575209"/>
            </a:xfrm>
            <a:prstGeom prst="rect">
              <a:avLst/>
            </a:prstGeom>
          </p:spPr>
          <p:txBody>
            <a:bodyPr lIns="50800" tIns="50800" rIns="50800" bIns="50800" rtlCol="0" anchor="ctr"/>
            <a:lstStyle/>
            <a:p>
              <a:pPr algn="ctr">
                <a:lnSpc>
                  <a:spcPts val="2860"/>
                </a:lnSpc>
              </a:pPr>
            </a:p>
          </p:txBody>
        </p:sp>
      </p:grpSp>
      <p:sp>
        <p:nvSpPr>
          <p:cNvPr id="6" name="TextBox 6"/>
          <p:cNvSpPr txBox="1"/>
          <p:nvPr/>
        </p:nvSpPr>
        <p:spPr>
          <a:xfrm>
            <a:off x="653708" y="430249"/>
            <a:ext cx="10713642" cy="2818258"/>
          </a:xfrm>
          <a:prstGeom prst="rect">
            <a:avLst/>
          </a:prstGeom>
        </p:spPr>
        <p:txBody>
          <a:bodyPr lIns="0" tIns="0" rIns="0" bIns="0" rtlCol="0" anchor="t">
            <a:spAutoFit/>
          </a:bodyPr>
          <a:lstStyle/>
          <a:p>
            <a:pPr algn="ctr">
              <a:lnSpc>
                <a:spcPts val="10885"/>
              </a:lnSpc>
            </a:pPr>
            <a:r>
              <a:rPr lang="en-US" sz="7890" spc="773">
                <a:solidFill>
                  <a:srgbClr val="FFFFFF"/>
                </a:solidFill>
                <a:latin typeface="Codec Pro ExtraBold" panose="00000700000000000000"/>
              </a:rPr>
              <a:t>Literature Survey</a:t>
            </a:r>
            <a:endParaRPr lang="en-US" sz="7890" spc="773">
              <a:solidFill>
                <a:srgbClr val="FFFFFF"/>
              </a:solidFill>
              <a:latin typeface="Codec Pro ExtraBold" panose="00000700000000000000"/>
            </a:endParaRPr>
          </a:p>
          <a:p>
            <a:pPr algn="ctr">
              <a:lnSpc>
                <a:spcPts val="10885"/>
              </a:lnSpc>
            </a:pPr>
          </a:p>
        </p:txBody>
      </p:sp>
      <p:sp>
        <p:nvSpPr>
          <p:cNvPr id="7" name="Freeform 7"/>
          <p:cNvSpPr/>
          <p:nvPr/>
        </p:nvSpPr>
        <p:spPr>
          <a:xfrm>
            <a:off x="17033730" y="8254781"/>
            <a:ext cx="3312447" cy="3312447"/>
          </a:xfrm>
          <a:custGeom>
            <a:avLst/>
            <a:gdLst/>
            <a:ahLst/>
            <a:cxnLst/>
            <a:rect l="l" t="t" r="r" b="b"/>
            <a:pathLst>
              <a:path w="3312447" h="3312447">
                <a:moveTo>
                  <a:pt x="0" y="0"/>
                </a:moveTo>
                <a:lnTo>
                  <a:pt x="3312448" y="0"/>
                </a:lnTo>
                <a:lnTo>
                  <a:pt x="3312448" y="3312447"/>
                </a:lnTo>
                <a:lnTo>
                  <a:pt x="0" y="3312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0" y="2092616"/>
            <a:ext cx="14101362" cy="9176946"/>
          </a:xfrm>
          <a:prstGeom prst="rect">
            <a:avLst/>
          </a:prstGeom>
        </p:spPr>
        <p:txBody>
          <a:bodyPr lIns="0" tIns="0" rIns="0" bIns="0" rtlCol="0" anchor="t">
            <a:spAutoFit/>
          </a:bodyPr>
          <a:lstStyle/>
          <a:p>
            <a:pPr algn="ctr">
              <a:lnSpc>
                <a:spcPts val="3345"/>
              </a:lnSpc>
            </a:pPr>
            <a:r>
              <a:rPr lang="en-US" sz="2575">
                <a:solidFill>
                  <a:srgbClr val="000000"/>
                </a:solidFill>
                <a:latin typeface="Open Sauce Bold" panose="00000500000000000000"/>
              </a:rPr>
              <a:t>1. Evolution of AI-Generated Content</a:t>
            </a:r>
            <a:r>
              <a:rPr lang="en-US" sz="2575">
                <a:solidFill>
                  <a:srgbClr val="000000"/>
                </a:solidFill>
                <a:latin typeface="Open Sauce" panose="00000500000000000000"/>
              </a:rPr>
              <a:t> </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--&gt;1.1 Visual Art and Music (1950s)</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AI's journey in content generation, notably in visual art and music since the 1950s.</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Advancements in AI techniques, such as generative adversarial networks (GANs), leading to highly realistic content.</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Emergence of concerns about misuse, particularly in the creation of deepfakes.</a:t>
            </a:r>
            <a:endParaRPr lang="en-US" sz="2575">
              <a:solidFill>
                <a:srgbClr val="000000"/>
              </a:solidFill>
              <a:latin typeface="Open Sauce" panose="00000500000000000000"/>
            </a:endParaRPr>
          </a:p>
          <a:p>
            <a:pPr algn="ctr">
              <a:lnSpc>
                <a:spcPts val="3345"/>
              </a:lnSpc>
            </a:pPr>
          </a:p>
          <a:p>
            <a:pPr algn="ctr">
              <a:lnSpc>
                <a:spcPts val="3345"/>
              </a:lnSpc>
            </a:pPr>
            <a:r>
              <a:rPr lang="en-US" sz="2575">
                <a:solidFill>
                  <a:srgbClr val="000000"/>
                </a:solidFill>
                <a:latin typeface="Open Sauce" panose="00000500000000000000"/>
              </a:rPr>
              <a:t>--&gt; </a:t>
            </a:r>
            <a:r>
              <a:rPr lang="en-US" sz="2575">
                <a:solidFill>
                  <a:srgbClr val="000000"/>
                </a:solidFill>
                <a:latin typeface="Open Sauce" panose="00000500000000000000"/>
              </a:rPr>
              <a:t>1.2 Technical, Cognitive, and Social Aspects</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Research exploring technical, cognitive, and social aspects of AI-generated content.</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Discussion on errors in AI-generated papers, exemplified by SCIgen, and challenges for large language models in NLP.</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Introduction of Galactica by MetaAI, which organizes scientific knowledge but may assert falsehoods.</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Examination of GPT-3's ability to generate fluent yet potentially undesirable content.</a:t>
            </a:r>
            <a:endParaRPr lang="en-US" sz="2575">
              <a:solidFill>
                <a:srgbClr val="000000"/>
              </a:solidFill>
              <a:latin typeface="Open Sauce" panose="00000500000000000000"/>
            </a:endParaRPr>
          </a:p>
          <a:p>
            <a:pPr algn="ctr">
              <a:lnSpc>
                <a:spcPts val="3345"/>
              </a:lnSpc>
            </a:pPr>
          </a:p>
          <a:p>
            <a:pPr algn="ctr">
              <a:lnSpc>
                <a:spcPts val="3345"/>
              </a:lnSpc>
            </a:pPr>
            <a:r>
              <a:rPr lang="en-US" sz="2575">
                <a:solidFill>
                  <a:srgbClr val="000000"/>
                </a:solidFill>
                <a:latin typeface="Open Sauce" panose="00000500000000000000"/>
              </a:rPr>
              <a:t>--&gt;</a:t>
            </a:r>
            <a:r>
              <a:rPr lang="en-US" sz="2575">
                <a:solidFill>
                  <a:srgbClr val="000000"/>
                </a:solidFill>
                <a:latin typeface="Open Sauce" panose="00000500000000000000"/>
              </a:rPr>
              <a:t>1.3 Strategies for Alignment</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Exploration of strategies like reinforcement learning to align AI models with user intent.</a:t>
            </a:r>
            <a:endParaRPr lang="en-US" sz="2575">
              <a:solidFill>
                <a:srgbClr val="000000"/>
              </a:solidFill>
              <a:latin typeface="Open Sauce" panose="00000500000000000000"/>
            </a:endParaRPr>
          </a:p>
          <a:p>
            <a:pPr algn="ctr">
              <a:lnSpc>
                <a:spcPts val="3345"/>
              </a:lnSpc>
            </a:pPr>
            <a:r>
              <a:rPr lang="en-US" sz="2575">
                <a:solidFill>
                  <a:srgbClr val="000000"/>
                </a:solidFill>
                <a:latin typeface="Open Sauce" panose="00000500000000000000"/>
              </a:rPr>
              <a:t>- Acknowledgment of ChatGPT's excellence in generating helpful and trustworthy content in conversations.</a:t>
            </a:r>
            <a:endParaRPr lang="en-US" sz="2575">
              <a:solidFill>
                <a:srgbClr val="000000"/>
              </a:solidFill>
              <a:latin typeface="Open Sauce" panose="00000500000000000000"/>
            </a:endParaRPr>
          </a:p>
          <a:p>
            <a:pPr algn="ctr">
              <a:lnSpc>
                <a:spcPts val="3345"/>
              </a:lnSpc>
            </a:pPr>
          </a:p>
          <a:p>
            <a:pPr algn="ctr">
              <a:lnSpc>
                <a:spcPts val="3345"/>
              </a:lnSpc>
            </a:pPr>
          </a:p>
          <a:p>
            <a:pPr algn="ctr">
              <a:lnSpc>
                <a:spcPts val="3345"/>
              </a:lnSpc>
              <a:spcBef>
                <a:spcPct val="0"/>
              </a:spcBef>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606366" y="-2582251"/>
            <a:ext cx="7602505" cy="6745495"/>
          </a:xfrm>
          <a:custGeom>
            <a:avLst/>
            <a:gdLst/>
            <a:ahLst/>
            <a:cxnLst/>
            <a:rect l="l" t="t" r="r" b="b"/>
            <a:pathLst>
              <a:path w="7602505" h="6745495">
                <a:moveTo>
                  <a:pt x="7602505" y="6745496"/>
                </a:moveTo>
                <a:lnTo>
                  <a:pt x="0" y="6745496"/>
                </a:lnTo>
                <a:lnTo>
                  <a:pt x="0" y="0"/>
                </a:lnTo>
                <a:lnTo>
                  <a:pt x="7602505" y="0"/>
                </a:lnTo>
                <a:lnTo>
                  <a:pt x="7602505" y="6745496"/>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a:off x="15422966" y="3696619"/>
            <a:ext cx="7602505" cy="6745495"/>
          </a:xfrm>
          <a:custGeom>
            <a:avLst/>
            <a:gdLst/>
            <a:ahLst/>
            <a:cxnLst/>
            <a:rect l="l" t="t" r="r" b="b"/>
            <a:pathLst>
              <a:path w="7602505" h="6745495">
                <a:moveTo>
                  <a:pt x="7602505" y="0"/>
                </a:moveTo>
                <a:lnTo>
                  <a:pt x="0" y="0"/>
                </a:lnTo>
                <a:lnTo>
                  <a:pt x="0" y="6745495"/>
                </a:lnTo>
                <a:lnTo>
                  <a:pt x="7602505" y="6745495"/>
                </a:lnTo>
                <a:lnTo>
                  <a:pt x="7602505"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174865" y="250604"/>
            <a:ext cx="14394266" cy="10095260"/>
          </a:xfrm>
          <a:prstGeom prst="rect">
            <a:avLst/>
          </a:prstGeom>
        </p:spPr>
        <p:txBody>
          <a:bodyPr lIns="0" tIns="0" rIns="0" bIns="0" rtlCol="0" anchor="t">
            <a:spAutoFit/>
          </a:bodyPr>
          <a:lstStyle/>
          <a:p>
            <a:pPr algn="ctr">
              <a:lnSpc>
                <a:spcPts val="4025"/>
              </a:lnSpc>
            </a:pPr>
            <a:r>
              <a:rPr lang="en-US" sz="3095">
                <a:solidFill>
                  <a:srgbClr val="000000"/>
                </a:solidFill>
                <a:latin typeface="Open Sauce Bold" panose="00000500000000000000"/>
              </a:rPr>
              <a:t>2. Recognizing and Detecting AI-Generated Text</a:t>
            </a:r>
            <a:endParaRPr lang="en-US" sz="3095">
              <a:solidFill>
                <a:srgbClr val="000000"/>
              </a:solidFill>
              <a:latin typeface="Open Sauce Bold" panose="00000500000000000000"/>
            </a:endParaRPr>
          </a:p>
          <a:p>
            <a:pPr algn="ctr">
              <a:lnSpc>
                <a:spcPts val="4025"/>
              </a:lnSpc>
            </a:pPr>
            <a:r>
              <a:rPr lang="en-US" sz="3095">
                <a:solidFill>
                  <a:srgbClr val="000000"/>
                </a:solidFill>
                <a:latin typeface="Open Sauce" panose="00000500000000000000"/>
              </a:rPr>
              <a:t>2.1 Human Behavior for Recognition of AI-Generated Text</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Studies by Clark et al. (2021), Zellers et al. (2019), Köbis and Mossink (2021), Kreps et al. (2022), and Jakesch et al. (2022) examining non-experts' responses to AI-generated text.</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Findings indicating the difficulty in distinguishing between AI-generated and human-authored content across various contexts.</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Consensus on the challenge faced by both experts and non-experts in discerning AI-generated text.</a:t>
            </a:r>
            <a:endParaRPr lang="en-US" sz="3095">
              <a:solidFill>
                <a:srgbClr val="000000"/>
              </a:solidFill>
              <a:latin typeface="Open Sauce" panose="00000500000000000000"/>
            </a:endParaRPr>
          </a:p>
          <a:p>
            <a:pPr algn="ctr">
              <a:lnSpc>
                <a:spcPts val="4025"/>
              </a:lnSpc>
            </a:pPr>
            <a:r>
              <a:rPr lang="en-US" sz="3095">
                <a:solidFill>
                  <a:srgbClr val="000000"/>
                </a:solidFill>
                <a:latin typeface="Open Sauce" panose="00000500000000000000"/>
              </a:rPr>
              <a:t>2.2 Detection Models for AI-Generated Text Identification</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Introduction of detection models like Grover, developed by Zellers et al. (2019), for generating and detecting fake news.</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OpenAI's response with a high-performing GPT-2-generated text detector, fine-tuned using Roberta.</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Presentation of Scarecrow by Dou et al. (2022), a framework for detecting machine-generated text errors in news articles.</a:t>
            </a:r>
            <a:endParaRPr lang="en-US" sz="3095">
              <a:solidFill>
                <a:srgbClr val="000000"/>
              </a:solidFill>
              <a:latin typeface="Open Sauce" panose="00000500000000000000"/>
            </a:endParaRPr>
          </a:p>
          <a:p>
            <a:pPr marL="668655" lvl="1" indent="-334645" algn="ctr">
              <a:lnSpc>
                <a:spcPts val="4025"/>
              </a:lnSpc>
              <a:buFont typeface="Arial" panose="020B0604020202020204"/>
              <a:buChar char="•"/>
            </a:pPr>
            <a:r>
              <a:rPr lang="en-US" sz="3095">
                <a:solidFill>
                  <a:srgbClr val="000000"/>
                </a:solidFill>
                <a:latin typeface="Open Sauce" panose="00000500000000000000"/>
              </a:rPr>
              <a:t>Mitchell et al.'s (2023) hypothesis on the occurrence of LLM-generated text in areas with negative curvature, leading to the development of DetectGPT.</a:t>
            </a:r>
            <a:endParaRPr lang="en-US" sz="3095">
              <a:solidFill>
                <a:srgbClr val="000000"/>
              </a:solidFill>
              <a:latin typeface="Open Sauce" panose="00000500000000000000"/>
            </a:endParaRPr>
          </a:p>
          <a:p>
            <a:pPr algn="ctr">
              <a:lnSpc>
                <a:spcPts val="4025"/>
              </a:lnSpc>
              <a:spcBef>
                <a:spcPct val="0"/>
              </a:spcBef>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8523019" y="-2898942"/>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1"/>
              <a:stretch>
                <a:fillRect t="-83416" b="-83416"/>
              </a:stretch>
            </a:blipFill>
          </p:spPr>
        </p:sp>
      </p:grpSp>
      <p:sp>
        <p:nvSpPr>
          <p:cNvPr id="5" name="Freeform 5"/>
          <p:cNvSpPr/>
          <p:nvPr/>
        </p:nvSpPr>
        <p:spPr>
          <a:xfrm>
            <a:off x="12485593" y="2204304"/>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75865" y="5794043"/>
            <a:ext cx="1029692" cy="892261"/>
          </a:xfrm>
          <a:custGeom>
            <a:avLst/>
            <a:gdLst/>
            <a:ahLst/>
            <a:cxnLst/>
            <a:rect l="l" t="t" r="r" b="b"/>
            <a:pathLst>
              <a:path w="1029692" h="892261">
                <a:moveTo>
                  <a:pt x="0" y="0"/>
                </a:moveTo>
                <a:lnTo>
                  <a:pt x="1029692" y="0"/>
                </a:lnTo>
                <a:lnTo>
                  <a:pt x="1029692" y="892261"/>
                </a:lnTo>
                <a:lnTo>
                  <a:pt x="0" y="89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007481" y="766730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505194" y="4033124"/>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037414" y="332139"/>
            <a:ext cx="5191727" cy="204410"/>
          </a:xfrm>
          <a:prstGeom prst="rect">
            <a:avLst/>
          </a:prstGeom>
        </p:spPr>
        <p:txBody>
          <a:bodyPr lIns="0" tIns="0" rIns="0" bIns="0" rtlCol="0" anchor="t">
            <a:spAutoFit/>
          </a:bodyPr>
          <a:lstStyle/>
          <a:p>
            <a:pPr algn="ctr">
              <a:lnSpc>
                <a:spcPts val="120"/>
              </a:lnSpc>
            </a:pPr>
            <a:r>
              <a:rPr lang="en-US" sz="100">
                <a:solidFill>
                  <a:srgbClr val="000000"/>
                </a:solidFill>
                <a:latin typeface="Open Sauce Semi-Bold" panose="00000500000000000000"/>
              </a:rPr>
              <a:t>3. Impact of AI on Scientific Content Generation</a:t>
            </a:r>
            <a:endParaRPr lang="en-US" sz="100">
              <a:solidFill>
                <a:srgbClr val="000000"/>
              </a:solidFill>
              <a:latin typeface="Open Sauce Semi-Bold" panose="00000500000000000000"/>
            </a:endParaRPr>
          </a:p>
          <a:p>
            <a:pPr algn="ctr">
              <a:lnSpc>
                <a:spcPts val="120"/>
              </a:lnSpc>
            </a:pPr>
            <a:r>
              <a:rPr lang="en-US" sz="100">
                <a:solidFill>
                  <a:srgbClr val="000000"/>
                </a:solidFill>
                <a:latin typeface="Open Sauce" panose="00000500000000000000"/>
              </a:rPr>
              <a:t>3.1 Concerns about Plagiarism</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Exploration of concerns about plagiarism arising from the misuse of AI for generating manuscript ideas.</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Updates in submission policies by conferences like ICML and ACL to curb fake, plagiarized, or fraudulent content from large-scale language models.</a:t>
            </a:r>
            <a:endParaRPr lang="en-US" sz="100">
              <a:solidFill>
                <a:srgbClr val="000000"/>
              </a:solidFill>
              <a:latin typeface="Open Sauce" panose="00000500000000000000"/>
            </a:endParaRPr>
          </a:p>
          <a:p>
            <a:pPr algn="ctr">
              <a:lnSpc>
                <a:spcPts val="120"/>
              </a:lnSpc>
            </a:pPr>
            <a:r>
              <a:rPr lang="en-US" sz="100">
                <a:solidFill>
                  <a:srgbClr val="000000"/>
                </a:solidFill>
                <a:latin typeface="Open Sauce" panose="00000500000000000000"/>
              </a:rPr>
              <a:t>3.2 Tools and Detection Methods</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Discussion on tools like SCIgen (since 2005) and efforts by Labbé &amp; Labbé (2013) to detect fake papers.</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Estimation of the prevalence of SCIgen papers by Cabanac and Labbé (2021) using word frequency for plagiarism detection.</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Advances in models like GPT-3 enhancing text fluency but posing risks of plagiarism.</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Introduction of the DAGPap22 shared task aiming to automatically detect generated scientific papers.</a:t>
            </a:r>
            <a:endParaRPr lang="en-US" sz="100">
              <a:solidFill>
                <a:srgbClr val="000000"/>
              </a:solidFill>
              <a:latin typeface="Open Sauce" panose="00000500000000000000"/>
            </a:endParaRPr>
          </a:p>
          <a:p>
            <a:pPr algn="ctr">
              <a:lnSpc>
                <a:spcPts val="120"/>
              </a:lnSpc>
            </a:pPr>
            <a:r>
              <a:rPr lang="en-US" sz="100">
                <a:solidFill>
                  <a:srgbClr val="000000"/>
                </a:solidFill>
                <a:latin typeface="Open Sauce" panose="00000500000000000000"/>
              </a:rPr>
              <a:t>3.3 Risks and Shared Task</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The impact of AI, particularly writing assistants like ChatGPT, on the creation of self-generated scientific papers.</a:t>
            </a:r>
            <a:endParaRPr lang="en-US" sz="100">
              <a:solidFill>
                <a:srgbClr val="000000"/>
              </a:solidFill>
              <a:latin typeface="Open Sauce" panose="00000500000000000000"/>
            </a:endParaRPr>
          </a:p>
          <a:p>
            <a:pPr marL="19685" lvl="1" indent="-10160" algn="ctr">
              <a:lnSpc>
                <a:spcPts val="120"/>
              </a:lnSpc>
              <a:buFont typeface="Arial" panose="020B0604020202020204"/>
              <a:buChar char="•"/>
            </a:pPr>
            <a:r>
              <a:rPr lang="en-US" sz="100">
                <a:solidFill>
                  <a:srgbClr val="000000"/>
                </a:solidFill>
                <a:latin typeface="Open Sauce" panose="00000500000000000000"/>
              </a:rPr>
              <a:t>Risks associated with plagiarism and the harm of mislabeling manuscripts as AI-generated, emphasized by the DAGPap22 shared task reframed by Rosati (2022).</a:t>
            </a:r>
            <a:endParaRPr lang="en-US" sz="100">
              <a:solidFill>
                <a:srgbClr val="000000"/>
              </a:solidFill>
              <a:latin typeface="Open Sauce" panose="00000500000000000000"/>
            </a:endParaRPr>
          </a:p>
          <a:p>
            <a:pPr algn="ctr">
              <a:lnSpc>
                <a:spcPts val="120"/>
              </a:lnSpc>
              <a:spcBef>
                <a:spcPct val="0"/>
              </a:spcBef>
            </a:pPr>
          </a:p>
        </p:txBody>
      </p:sp>
      <p:sp>
        <p:nvSpPr>
          <p:cNvPr id="10" name="TextBox 10"/>
          <p:cNvSpPr txBox="1"/>
          <p:nvPr/>
        </p:nvSpPr>
        <p:spPr>
          <a:xfrm>
            <a:off x="0" y="126878"/>
            <a:ext cx="18288000" cy="11783523"/>
          </a:xfrm>
          <a:prstGeom prst="rect">
            <a:avLst/>
          </a:prstGeom>
        </p:spPr>
        <p:txBody>
          <a:bodyPr lIns="0" tIns="0" rIns="0" bIns="0" rtlCol="0" anchor="t">
            <a:spAutoFit/>
          </a:bodyPr>
          <a:lstStyle/>
          <a:p>
            <a:pPr algn="ctr">
              <a:lnSpc>
                <a:spcPts val="4440"/>
              </a:lnSpc>
            </a:pPr>
            <a:r>
              <a:rPr lang="en-US" sz="3415">
                <a:solidFill>
                  <a:srgbClr val="000000"/>
                </a:solidFill>
                <a:latin typeface="Open Sauce Semi-Bold" panose="00000500000000000000"/>
              </a:rPr>
              <a:t>3. Impact of AI on Scientific Content Generation</a:t>
            </a:r>
            <a:endParaRPr lang="en-US" sz="3415">
              <a:solidFill>
                <a:srgbClr val="000000"/>
              </a:solidFill>
              <a:latin typeface="Open Sauce Semi-Bold" panose="00000500000000000000"/>
            </a:endParaRPr>
          </a:p>
          <a:p>
            <a:pPr algn="ctr">
              <a:lnSpc>
                <a:spcPts val="4440"/>
              </a:lnSpc>
            </a:pPr>
            <a:r>
              <a:rPr lang="en-US" sz="3415">
                <a:solidFill>
                  <a:srgbClr val="000000"/>
                </a:solidFill>
                <a:latin typeface="Open Sauce" panose="00000500000000000000"/>
              </a:rPr>
              <a:t>3.1 Concerns about Plagiarism</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Exploration of concerns about plagiarism arising from the misuse of AI for generating manuscript ideas.</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Updates in submission policies by conferences like ICML and ACL to curb fake, plagiarized, or fraudulent content from large-scale language models.</a:t>
            </a:r>
            <a:endParaRPr lang="en-US" sz="3415">
              <a:solidFill>
                <a:srgbClr val="000000"/>
              </a:solidFill>
              <a:latin typeface="Open Sauce" panose="00000500000000000000"/>
            </a:endParaRPr>
          </a:p>
          <a:p>
            <a:pPr algn="ctr">
              <a:lnSpc>
                <a:spcPts val="4440"/>
              </a:lnSpc>
            </a:pPr>
            <a:r>
              <a:rPr lang="en-US" sz="3415">
                <a:solidFill>
                  <a:srgbClr val="000000"/>
                </a:solidFill>
                <a:latin typeface="Open Sauce" panose="00000500000000000000"/>
              </a:rPr>
              <a:t>3.2 Tools and Detection Methods</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Discussion on tools like SCIgen (since 2005) and efforts by Labbé &amp; Labbé (2013) to detect fake papers.</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Estimation of the prevalence of SCIgen papers by Cabanac and Labbé (2021) using word frequency for plagiarism detection.</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Advances in models like GPT-3 enhancing text fluency but posing risks of plagiarism.</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Introduction of the DAGPap22 shared task aiming to automatically detect generated scientific papers.</a:t>
            </a:r>
            <a:endParaRPr lang="en-US" sz="3415">
              <a:solidFill>
                <a:srgbClr val="000000"/>
              </a:solidFill>
              <a:latin typeface="Open Sauce" panose="00000500000000000000"/>
            </a:endParaRPr>
          </a:p>
          <a:p>
            <a:pPr algn="ctr">
              <a:lnSpc>
                <a:spcPts val="4440"/>
              </a:lnSpc>
            </a:pPr>
            <a:r>
              <a:rPr lang="en-US" sz="3415">
                <a:solidFill>
                  <a:srgbClr val="000000"/>
                </a:solidFill>
                <a:latin typeface="Open Sauce" panose="00000500000000000000"/>
              </a:rPr>
              <a:t>3.3 Risks and Shared Task</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The impact of AI, particularly writing assistants like ChatGPT, on the creation of self-generated scientific papers.</a:t>
            </a:r>
            <a:endParaRPr lang="en-US" sz="3415">
              <a:solidFill>
                <a:srgbClr val="000000"/>
              </a:solidFill>
              <a:latin typeface="Open Sauce" panose="00000500000000000000"/>
            </a:endParaRPr>
          </a:p>
          <a:p>
            <a:pPr marL="737235" lvl="1" indent="-368935" algn="ctr">
              <a:lnSpc>
                <a:spcPts val="4440"/>
              </a:lnSpc>
              <a:buFont typeface="Arial" panose="020B0604020202020204"/>
              <a:buChar char="•"/>
            </a:pPr>
            <a:r>
              <a:rPr lang="en-US" sz="3415">
                <a:solidFill>
                  <a:srgbClr val="000000"/>
                </a:solidFill>
                <a:latin typeface="Open Sauce" panose="00000500000000000000"/>
              </a:rPr>
              <a:t>Risks associated with plagiarism and the harm of mislabeling manuscripts as AI-generated, emphasized by the DAGPap22 shared task reframed by Rosati (2022).</a:t>
            </a:r>
            <a:endParaRPr lang="en-US" sz="3415">
              <a:solidFill>
                <a:srgbClr val="000000"/>
              </a:solidFill>
              <a:latin typeface="Open Sauce" panose="00000500000000000000"/>
            </a:endParaRPr>
          </a:p>
          <a:p>
            <a:pPr algn="ctr">
              <a:lnSpc>
                <a:spcPts val="444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533625" cy="13642572"/>
        </p:xfrm>
        <a:graphic>
          <a:graphicData uri="http://schemas.openxmlformats.org/drawingml/2006/table">
            <a:tbl>
              <a:tblPr/>
              <a:tblGrid>
                <a:gridCol w="2531846"/>
                <a:gridCol w="2285968"/>
                <a:gridCol w="2335663"/>
                <a:gridCol w="2509593"/>
                <a:gridCol w="3042012"/>
                <a:gridCol w="2662565"/>
                <a:gridCol w="2879934"/>
                <a:gridCol w="286044"/>
              </a:tblGrid>
              <a:tr h="1487978">
                <a:tc>
                  <a:txBody>
                    <a:bodyPr rtlCol="0"/>
                    <a:lstStyle/>
                    <a:p>
                      <a:pPr algn="ctr">
                        <a:lnSpc>
                          <a:spcPts val="5180"/>
                        </a:lnSpc>
                        <a:defRPr/>
                      </a:pPr>
                      <a:r>
                        <a:rPr lang="en-US" sz="3700">
                          <a:solidFill>
                            <a:srgbClr val="000000"/>
                          </a:solidFill>
                          <a:latin typeface="Open Sauce Bold" panose="00000500000000000000"/>
                        </a:rPr>
                        <a:t>Survey</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5040"/>
                        </a:lnSpc>
                        <a:defRPr/>
                      </a:pPr>
                      <a:r>
                        <a:rPr lang="en-US" sz="3600">
                          <a:solidFill>
                            <a:srgbClr val="000000"/>
                          </a:solidFill>
                          <a:latin typeface="Open Sauce Bold" panose="00000500000000000000"/>
                        </a:rPr>
                        <a:t>Title of Paper </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5040"/>
                        </a:lnSpc>
                        <a:defRPr/>
                      </a:pPr>
                      <a:r>
                        <a:rPr lang="en-US" sz="3600">
                          <a:solidFill>
                            <a:srgbClr val="000000"/>
                          </a:solidFill>
                          <a:latin typeface="Open Sauce Bold" panose="00000500000000000000"/>
                        </a:rPr>
                        <a:t>Year</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5040"/>
                        </a:lnSpc>
                        <a:defRPr/>
                      </a:pPr>
                      <a:r>
                        <a:rPr lang="en-US" sz="3600">
                          <a:solidFill>
                            <a:srgbClr val="000000"/>
                          </a:solidFill>
                          <a:latin typeface="Open Sauce Bold" panose="00000500000000000000"/>
                        </a:rPr>
                        <a:t>Idea</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5040"/>
                        </a:lnSpc>
                        <a:defRPr/>
                      </a:pPr>
                      <a:r>
                        <a:rPr lang="en-US" sz="3600">
                          <a:solidFill>
                            <a:srgbClr val="000000"/>
                          </a:solidFill>
                          <a:latin typeface="Open Sauce Bold" panose="00000500000000000000"/>
                        </a:rPr>
                        <a:t>Techniques Used </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5040"/>
                        </a:lnSpc>
                        <a:defRPr/>
                      </a:pPr>
                      <a:r>
                        <a:rPr lang="en-US" sz="3600">
                          <a:solidFill>
                            <a:srgbClr val="000000"/>
                          </a:solidFill>
                          <a:latin typeface="Open Sauce Bold" panose="00000500000000000000"/>
                        </a:rPr>
                        <a:t>Results</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4900"/>
                        </a:lnSpc>
                        <a:defRPr/>
                      </a:pPr>
                      <a:r>
                        <a:rPr lang="en-US" sz="3500">
                          <a:solidFill>
                            <a:srgbClr val="000000"/>
                          </a:solidFill>
                          <a:latin typeface="Open Sauce Bold" panose="00000500000000000000"/>
                        </a:rPr>
                        <a:t>Challenges</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8870637">
                <a:tc>
                  <a:txBody>
                    <a:bodyPr rtlCol="0"/>
                    <a:lstStyle/>
                    <a:p>
                      <a:pPr algn="ctr">
                        <a:lnSpc>
                          <a:spcPts val="4620"/>
                        </a:lnSpc>
                        <a:defRPr/>
                      </a:pPr>
                      <a:r>
                        <a:rPr lang="en-US" sz="3300">
                          <a:solidFill>
                            <a:srgbClr val="000000"/>
                          </a:solidFill>
                          <a:latin typeface="Open Sauce" panose="00000500000000000000"/>
                        </a:rPr>
                        <a:t>IEEE</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920"/>
                        </a:lnSpc>
                        <a:defRPr/>
                      </a:pPr>
                      <a:r>
                        <a:rPr lang="en-US" sz="2800">
                          <a:solidFill>
                            <a:srgbClr val="000000"/>
                          </a:solidFill>
                          <a:latin typeface="Open Sauce" panose="00000500000000000000"/>
                        </a:rPr>
                        <a:t>AI Gen Content: Evolution and Concerns</a:t>
                      </a:r>
                      <a:r>
                        <a:rPr lang="en-US" sz="2800">
                          <a:solidFill>
                            <a:srgbClr val="000000"/>
                          </a:solidFill>
                          <a:latin typeface="Open Sauce" panose="00000500000000000000"/>
                        </a:rPr>
                        <a:t> </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640"/>
                        </a:lnSpc>
                        <a:defRPr/>
                      </a:pPr>
                      <a:r>
                        <a:rPr lang="en-US" sz="2600">
                          <a:solidFill>
                            <a:srgbClr val="000000"/>
                          </a:solidFill>
                          <a:latin typeface="Open Sauce" panose="00000500000000000000"/>
                        </a:rPr>
                        <a:t>N/A</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660"/>
                        </a:lnSpc>
                        <a:defRPr/>
                      </a:pPr>
                      <a:r>
                        <a:rPr lang="en-US" sz="1900">
                          <a:solidFill>
                            <a:srgbClr val="000000"/>
                          </a:solidFill>
                          <a:latin typeface="Open Sauce" panose="00000500000000000000"/>
                        </a:rPr>
                        <a:t>The passage examines the evolution of AI-generated content in visual art and music, emphasizing concerns about potential misuse, particularly in Deepfake scenarios. It employs techniques like generative adversarial networks for realistic content creation, addressing challenges in technical, cognitive, and social domains, while also focusing on mitigating biases within large language models.</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000">
                          <a:solidFill>
                            <a:srgbClr val="000000"/>
                          </a:solidFill>
                          <a:latin typeface="Open Sauce" panose="00000500000000000000"/>
                        </a:rPr>
                        <a:t>Generative adversarial networks, Deepfake technology, large language models like GPT-3 and Galactica by MetaAI</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000">
                          <a:solidFill>
                            <a:srgbClr val="000000"/>
                          </a:solidFill>
                          <a:latin typeface="Open Sauce" panose="00000500000000000000"/>
                        </a:rPr>
                        <a:t>Realistic AI-generated content, concerns about misuse, errors in AI-generated papers, challenges in NLP models</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000">
                          <a:solidFill>
                            <a:srgbClr val="000000"/>
                          </a:solidFill>
                          <a:latin typeface="Open Sauce" panose="00000500000000000000"/>
                        </a:rPr>
                        <a:t>Addressing biases in language models, ensuring responsible use of AI-generated content, refining language models for accuracy</a:t>
                      </a: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53465">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31557">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31557">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67378">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2240"/>
                        </a:lnSpc>
                        <a:defRPr/>
                      </a:pPr>
                      <a:endParaRPr lang="en-US" sz="1100"/>
                    </a:p>
                  </a:txBody>
                  <a:tcPr marL="76200" marR="76200" marT="76200" marB="762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10082</Words>
  <Application>WPS Presentation</Application>
  <PresentationFormat>On-screen Show (4:3)</PresentationFormat>
  <Paragraphs>266</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Codec Pro ExtraBold</vt:lpstr>
      <vt:lpstr>Open Sauce</vt:lpstr>
      <vt:lpstr>Open Sauce Bold</vt:lpstr>
      <vt:lpstr>Codec Pro ExtraBold Italics</vt:lpstr>
      <vt:lpstr>Segoe Print</vt:lpstr>
      <vt:lpstr>Arial</vt:lpstr>
      <vt:lpstr>Open Sauce Semi-Bold</vt:lpstr>
      <vt:lpstr>Open Sauce Italics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
  <cp:lastModifiedBy>Saurabh Kuche</cp:lastModifiedBy>
  <cp:revision>2</cp:revision>
  <dcterms:created xsi:type="dcterms:W3CDTF">2006-08-16T00:00:00Z</dcterms:created>
  <dcterms:modified xsi:type="dcterms:W3CDTF">2023-12-30T05:01:25Z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F6BA736B461A496DBE69672604F1971A_12</vt:lpwstr>
  </property>
  <property fmtid="{D5CDD505-2E9C-101B-9397-08002B2CF9AE}" pid="3" name="KSOProductBuildVer">
    <vt:lpwstr>1033-12.2.0.13359</vt:lpwstr>
  </property>
</Properties>
</file>